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oboto"/>
      <p:regular r:id="rId36"/>
      <p:bold r:id="rId37"/>
      <p:italic r:id="rId38"/>
      <p:boldItalic r:id="rId39"/>
    </p:embeddedFont>
    <p:embeddedFont>
      <p:font typeface="Lato"/>
      <p:regular r:id="rId40"/>
      <p:bold r:id="rId41"/>
      <p:italic r:id="rId42"/>
      <p:boldItalic r:id="rId43"/>
    </p:embeddedFont>
    <p:embeddedFont>
      <p:font typeface="Lato Black"/>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44" Type="http://schemas.openxmlformats.org/officeDocument/2006/relationships/font" Target="fonts/LatoBlack-bold.fntdata"/><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lack-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6d0cf990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6d0cf990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6d12991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6d12991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6d129916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6d129916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6d129916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6d129916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6d129916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6d129916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6d129916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6d129916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Sign acc to usr</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80f2a6e6e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0f2a6e6e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0f2a6e6e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0f2a6e6e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80f2a6e6e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0f2a6e6e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80f2a6e6e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0f2a6e6e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6d0cf990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6d0cf990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6d12991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6d12991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4fb2975b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4fb2975b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6d0cf99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6d0cf99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6d0cf990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6d0cf990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energy consumption</a:t>
            </a:r>
            <a:endParaRPr/>
          </a:p>
          <a:p>
            <a:pPr indent="0" lvl="0" marL="0" rtl="0" algn="l">
              <a:spcBef>
                <a:spcPts val="0"/>
              </a:spcBef>
              <a:spcAft>
                <a:spcPts val="0"/>
              </a:spcAft>
              <a:buNone/>
            </a:pPr>
            <a:r>
              <a:rPr lang="en-GB"/>
              <a:t>To estimate resources neded</a:t>
            </a:r>
            <a:endParaRPr/>
          </a:p>
          <a:p>
            <a:pPr indent="0" lvl="0" marL="0" rtl="0" algn="l">
              <a:spcBef>
                <a:spcPts val="0"/>
              </a:spcBef>
              <a:spcAft>
                <a:spcPts val="0"/>
              </a:spcAft>
              <a:buNone/>
            </a:pPr>
            <a:r>
              <a:rPr lang="en-GB"/>
              <a:t>To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6d0cf990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6d0cf990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6d0cf990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6d0cf990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6d0cf990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6d0cf990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0f2a6e6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0f2a6e6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170050"/>
            <a:ext cx="76404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Demand forecasting for energy consumption </a:t>
            </a:r>
            <a:endParaRPr/>
          </a:p>
        </p:txBody>
      </p:sp>
      <p:sp>
        <p:nvSpPr>
          <p:cNvPr id="177" name="Google Shape;177;p18"/>
          <p:cNvSpPr txBox="1"/>
          <p:nvPr>
            <p:ph idx="1" type="subTitle"/>
          </p:nvPr>
        </p:nvSpPr>
        <p:spPr>
          <a:xfrm>
            <a:off x="805638" y="2734199"/>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DASS Project</a:t>
            </a:r>
            <a:br>
              <a:rPr b="1" lang="en-GB" sz="1400"/>
            </a:br>
            <a:r>
              <a:rPr b="1" lang="en-GB" sz="1400"/>
              <a:t>Spring 2020, IIIT Hyderabad</a:t>
            </a:r>
            <a:endParaRPr b="1" sz="1400"/>
          </a:p>
        </p:txBody>
      </p:sp>
      <p:sp>
        <p:nvSpPr>
          <p:cNvPr id="178" name="Google Shape;178;p18"/>
          <p:cNvSpPr txBox="1"/>
          <p:nvPr/>
        </p:nvSpPr>
        <p:spPr>
          <a:xfrm>
            <a:off x="0" y="0"/>
            <a:ext cx="9144000" cy="506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7"/>
          <p:cNvSpPr txBox="1"/>
          <p:nvPr>
            <p:ph type="title"/>
          </p:nvPr>
        </p:nvSpPr>
        <p:spPr>
          <a:xfrm>
            <a:off x="335071" y="1324737"/>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Design Principle</a:t>
            </a:r>
            <a:endParaRPr b="0" sz="3000"/>
          </a:p>
        </p:txBody>
      </p:sp>
      <p:sp>
        <p:nvSpPr>
          <p:cNvPr id="276" name="Google Shape;276;p27"/>
          <p:cNvSpPr txBox="1"/>
          <p:nvPr>
            <p:ph idx="1" type="body"/>
          </p:nvPr>
        </p:nvSpPr>
        <p:spPr>
          <a:xfrm>
            <a:off x="282946" y="2247512"/>
            <a:ext cx="3893400" cy="208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t>In this proje</a:t>
            </a:r>
            <a:r>
              <a:rPr lang="en-GB" sz="1200"/>
              <a:t>ct we</a:t>
            </a:r>
            <a:r>
              <a:rPr lang="en-GB" sz="1200"/>
              <a:t> used </a:t>
            </a:r>
            <a:r>
              <a:rPr b="1" lang="en-GB" sz="1200"/>
              <a:t>MVC</a:t>
            </a:r>
            <a:r>
              <a:rPr lang="en-GB" sz="1200"/>
              <a:t> dgn pattern. The </a:t>
            </a:r>
            <a:r>
              <a:rPr b="1" lang="en-GB" sz="1200"/>
              <a:t>Model View Controller (MVC)</a:t>
            </a:r>
            <a:r>
              <a:rPr lang="en-GB" sz="1200"/>
              <a:t> design pattern specifies that an application consist of a data model, presentation information, and control information. The pattern requires that each of these be separated into different objects.</a:t>
            </a:r>
            <a:endParaRPr sz="1200"/>
          </a:p>
        </p:txBody>
      </p:sp>
      <p:pic>
        <p:nvPicPr>
          <p:cNvPr id="277" name="Google Shape;277;p27"/>
          <p:cNvPicPr preferRelativeResize="0"/>
          <p:nvPr/>
        </p:nvPicPr>
        <p:blipFill>
          <a:blip r:embed="rId3">
            <a:alphaModFix/>
          </a:blip>
          <a:stretch>
            <a:fillRect/>
          </a:stretch>
        </p:blipFill>
        <p:spPr>
          <a:xfrm>
            <a:off x="4303650" y="1495425"/>
            <a:ext cx="3937750" cy="293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658200" y="89930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Model</a:t>
            </a:r>
            <a:endParaRPr/>
          </a:p>
        </p:txBody>
      </p:sp>
      <p:sp>
        <p:nvSpPr>
          <p:cNvPr id="283" name="Google Shape;283;p28"/>
          <p:cNvSpPr txBox="1"/>
          <p:nvPr>
            <p:ph type="title"/>
          </p:nvPr>
        </p:nvSpPr>
        <p:spPr>
          <a:xfrm>
            <a:off x="727800" y="1434500"/>
            <a:ext cx="7688400" cy="3632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GB" sz="1200">
                <a:solidFill>
                  <a:schemeClr val="accent1"/>
                </a:solidFill>
                <a:latin typeface="Lato"/>
                <a:ea typeface="Lato"/>
                <a:cs typeface="Lato"/>
                <a:sym typeface="Lato"/>
              </a:rPr>
              <a:t>The Model contains only the pure application data, it contains no logic describing how to present the data to a user. For this application we used various models : </a:t>
            </a:r>
            <a:endParaRPr b="0" sz="1200">
              <a:solidFill>
                <a:schemeClr val="accent1"/>
              </a:solidFill>
              <a:latin typeface="Lato"/>
              <a:ea typeface="Lato"/>
              <a:cs typeface="Lato"/>
              <a:sym typeface="Lato"/>
            </a:endParaRPr>
          </a:p>
          <a:p>
            <a:pPr indent="-304800" lvl="0" marL="457200" rtl="0" algn="l">
              <a:lnSpc>
                <a:spcPct val="150000"/>
              </a:lnSpc>
              <a:spcBef>
                <a:spcPts val="0"/>
              </a:spcBef>
              <a:spcAft>
                <a:spcPts val="0"/>
              </a:spcAft>
              <a:buClr>
                <a:schemeClr val="accent1"/>
              </a:buClr>
              <a:buSzPts val="1200"/>
              <a:buFont typeface="Lato"/>
              <a:buChar char="●"/>
            </a:pPr>
            <a:r>
              <a:rPr lang="en-GB" sz="1200">
                <a:solidFill>
                  <a:schemeClr val="accent1"/>
                </a:solidFill>
                <a:latin typeface="Lato"/>
                <a:ea typeface="Lato"/>
                <a:cs typeface="Lato"/>
                <a:sym typeface="Lato"/>
              </a:rPr>
              <a:t>User</a:t>
            </a:r>
            <a:r>
              <a:rPr b="0" lang="en-GB" sz="1200">
                <a:solidFill>
                  <a:schemeClr val="accent1"/>
                </a:solidFill>
                <a:latin typeface="Lato"/>
                <a:ea typeface="Lato"/>
                <a:cs typeface="Lato"/>
                <a:sym typeface="Lato"/>
              </a:rPr>
              <a:t>: This contains information of all user’s registered in the webapp which would be helpful at the time of login and for owner to list all the users.</a:t>
            </a:r>
            <a:endParaRPr b="0" sz="1200">
              <a:solidFill>
                <a:schemeClr val="accent1"/>
              </a:solidFill>
              <a:latin typeface="Lato"/>
              <a:ea typeface="Lato"/>
              <a:cs typeface="Lato"/>
              <a:sym typeface="Lato"/>
            </a:endParaRPr>
          </a:p>
          <a:p>
            <a:pPr indent="-304800" lvl="0" marL="457200" rtl="0" algn="l">
              <a:lnSpc>
                <a:spcPct val="150000"/>
              </a:lnSpc>
              <a:spcBef>
                <a:spcPts val="0"/>
              </a:spcBef>
              <a:spcAft>
                <a:spcPts val="0"/>
              </a:spcAft>
              <a:buClr>
                <a:schemeClr val="accent1"/>
              </a:buClr>
              <a:buSzPts val="1200"/>
              <a:buFont typeface="Lato"/>
              <a:buChar char="●"/>
            </a:pPr>
            <a:r>
              <a:rPr lang="en-GB" sz="1200">
                <a:solidFill>
                  <a:schemeClr val="accent1"/>
                </a:solidFill>
                <a:latin typeface="Lato"/>
                <a:ea typeface="Lato"/>
                <a:cs typeface="Lato"/>
                <a:sym typeface="Lato"/>
              </a:rPr>
              <a:t>Weather Prediction</a:t>
            </a:r>
            <a:r>
              <a:rPr b="0" lang="en-GB" sz="1200">
                <a:solidFill>
                  <a:schemeClr val="accent1"/>
                </a:solidFill>
                <a:latin typeface="Lato"/>
                <a:ea typeface="Lato"/>
                <a:cs typeface="Lato"/>
                <a:sym typeface="Lato"/>
              </a:rPr>
              <a:t>: This database stores temperature prediction values of 5-days. This is helpful at the time of prediction as for prediction we directly use temperature value from this database instead of doing weather prediction everytime we are doing prediction. This database is updated after a fixed interval of time so as to incorporate updated temperature predictions in Open Weather System. This is basically the caching of predicted temperature values to make process fast.</a:t>
            </a:r>
            <a:endParaRPr b="0" sz="1200">
              <a:solidFill>
                <a:schemeClr val="accent1"/>
              </a:solidFill>
              <a:latin typeface="Lato"/>
              <a:ea typeface="Lato"/>
              <a:cs typeface="Lato"/>
              <a:sym typeface="Lato"/>
            </a:endParaRPr>
          </a:p>
          <a:p>
            <a:pPr indent="-304800" lvl="0" marL="457200" rtl="0" algn="l">
              <a:lnSpc>
                <a:spcPct val="150000"/>
              </a:lnSpc>
              <a:spcBef>
                <a:spcPts val="0"/>
              </a:spcBef>
              <a:spcAft>
                <a:spcPts val="0"/>
              </a:spcAft>
              <a:buClr>
                <a:schemeClr val="accent1"/>
              </a:buClr>
              <a:buSzPts val="1200"/>
              <a:buFont typeface="Lato"/>
              <a:buChar char="●"/>
            </a:pPr>
            <a:r>
              <a:rPr lang="en-GB" sz="1200">
                <a:solidFill>
                  <a:schemeClr val="accent1"/>
                </a:solidFill>
                <a:latin typeface="Lato"/>
                <a:ea typeface="Lato"/>
                <a:cs typeface="Lato"/>
                <a:sym typeface="Lato"/>
              </a:rPr>
              <a:t>Predicted Values</a:t>
            </a:r>
            <a:r>
              <a:rPr b="0" lang="en-GB" sz="1200">
                <a:solidFill>
                  <a:schemeClr val="accent1"/>
                </a:solidFill>
                <a:latin typeface="Lato"/>
                <a:ea typeface="Lato"/>
                <a:cs typeface="Lato"/>
                <a:sym typeface="Lato"/>
              </a:rPr>
              <a:t>: This database stores predicted energy consumption values which user predicts for some time range. We are storing this so that if next time again user wants to predict  energy for same time range or for a part of saved time range then prediction don’t take much time and we can show the output in very less time. This is basically the caching of predicted values to make prediction process fast.</a:t>
            </a:r>
            <a:endParaRPr b="0" sz="12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685850" y="125577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View</a:t>
            </a:r>
            <a:endParaRPr/>
          </a:p>
        </p:txBody>
      </p:sp>
      <p:sp>
        <p:nvSpPr>
          <p:cNvPr id="289" name="Google Shape;289;p29"/>
          <p:cNvSpPr txBox="1"/>
          <p:nvPr>
            <p:ph type="title"/>
          </p:nvPr>
        </p:nvSpPr>
        <p:spPr>
          <a:xfrm>
            <a:off x="777000" y="1834475"/>
            <a:ext cx="7688400" cy="3043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GB" sz="1200">
                <a:solidFill>
                  <a:schemeClr val="accent1"/>
                </a:solidFill>
                <a:latin typeface="Lato"/>
                <a:ea typeface="Lato"/>
                <a:cs typeface="Lato"/>
                <a:sym typeface="Lato"/>
              </a:rPr>
              <a:t>The View presents the model’s data to the user. The view knows how to access the model’s data, but it does not know what this data means or what the user can do to manipulate it. Our webapps main page is a dashboard which represents various statistics for client’s office energy consumption data. Along with that we have a side navbar on every page for easy navigation. Then there a pages for energy consumption prediction, graphical analysis of prediction, weather forecast page, customer feedback page and a page for user profile option where we offer various options to user to change their profile, also here user can allow notifications using which user will receive daily notifications about energy consumption values.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30"/>
          <p:cNvPicPr preferRelativeResize="0"/>
          <p:nvPr/>
        </p:nvPicPr>
        <p:blipFill>
          <a:blip r:embed="rId3">
            <a:alphaModFix/>
          </a:blip>
          <a:stretch>
            <a:fillRect/>
          </a:stretch>
        </p:blipFill>
        <p:spPr>
          <a:xfrm>
            <a:off x="0" y="0"/>
            <a:ext cx="9143998"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1"/>
          <p:cNvSpPr txBox="1"/>
          <p:nvPr>
            <p:ph type="title"/>
          </p:nvPr>
        </p:nvSpPr>
        <p:spPr>
          <a:xfrm>
            <a:off x="727800" y="90790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Controller</a:t>
            </a:r>
            <a:endParaRPr/>
          </a:p>
        </p:txBody>
      </p:sp>
      <p:sp>
        <p:nvSpPr>
          <p:cNvPr id="300" name="Google Shape;300;p31"/>
          <p:cNvSpPr txBox="1"/>
          <p:nvPr>
            <p:ph type="title"/>
          </p:nvPr>
        </p:nvSpPr>
        <p:spPr>
          <a:xfrm>
            <a:off x="777000" y="1443100"/>
            <a:ext cx="7688400" cy="3476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GB" sz="1200">
                <a:solidFill>
                  <a:schemeClr val="accent1"/>
                </a:solidFill>
                <a:latin typeface="Lato"/>
                <a:ea typeface="Lato"/>
                <a:cs typeface="Lato"/>
                <a:sym typeface="Lato"/>
              </a:rPr>
              <a:t>The Controller exists between the view and the model. It listens to events triggered by the view (or another external source) and executes the appropriate reaction to these events. In most cases, the reaction is to call a method on the model. Since the view and the model are connected through a notification mechanism, the result of this action is then automatically reflected in the view. For the controller part we implemented various functions:</a:t>
            </a:r>
            <a:endParaRPr b="0" sz="1200">
              <a:solidFill>
                <a:schemeClr val="accent1"/>
              </a:solidFill>
              <a:latin typeface="Lato"/>
              <a:ea typeface="Lato"/>
              <a:cs typeface="Lato"/>
              <a:sym typeface="Lato"/>
            </a:endParaRPr>
          </a:p>
          <a:p>
            <a:pPr indent="-304800" lvl="0" marL="457200" rtl="0" algn="l">
              <a:lnSpc>
                <a:spcPct val="150000"/>
              </a:lnSpc>
              <a:spcBef>
                <a:spcPts val="0"/>
              </a:spcBef>
              <a:spcAft>
                <a:spcPts val="0"/>
              </a:spcAft>
              <a:buClr>
                <a:schemeClr val="accent1"/>
              </a:buClr>
              <a:buSzPts val="1200"/>
              <a:buFont typeface="Lato"/>
              <a:buChar char="●"/>
            </a:pPr>
            <a:r>
              <a:rPr lang="en-GB" sz="1200">
                <a:solidFill>
                  <a:schemeClr val="accent1"/>
                </a:solidFill>
                <a:latin typeface="Lato"/>
                <a:ea typeface="Lato"/>
                <a:cs typeface="Lato"/>
                <a:sym typeface="Lato"/>
              </a:rPr>
              <a:t>Login: </a:t>
            </a:r>
            <a:r>
              <a:rPr b="0" lang="en-GB" sz="1200">
                <a:solidFill>
                  <a:schemeClr val="accent1"/>
                </a:solidFill>
                <a:latin typeface="Lato"/>
                <a:ea typeface="Lato"/>
                <a:cs typeface="Lato"/>
                <a:sym typeface="Lato"/>
              </a:rPr>
              <a:t>This function is called when user tries to submit the details on the login page after filling the username and password.</a:t>
            </a:r>
            <a:endParaRPr b="0" sz="1200">
              <a:solidFill>
                <a:schemeClr val="accent1"/>
              </a:solidFill>
              <a:latin typeface="Lato"/>
              <a:ea typeface="Lato"/>
              <a:cs typeface="Lato"/>
              <a:sym typeface="Lato"/>
            </a:endParaRPr>
          </a:p>
          <a:p>
            <a:pPr indent="-304800" lvl="0" marL="457200" rtl="0" algn="l">
              <a:lnSpc>
                <a:spcPct val="150000"/>
              </a:lnSpc>
              <a:spcBef>
                <a:spcPts val="0"/>
              </a:spcBef>
              <a:spcAft>
                <a:spcPts val="0"/>
              </a:spcAft>
              <a:buClr>
                <a:schemeClr val="accent1"/>
              </a:buClr>
              <a:buSzPts val="1200"/>
              <a:buFont typeface="Lato"/>
              <a:buChar char="●"/>
            </a:pPr>
            <a:r>
              <a:rPr lang="en-GB" sz="1200">
                <a:solidFill>
                  <a:schemeClr val="accent1"/>
                </a:solidFill>
                <a:latin typeface="Lato"/>
                <a:ea typeface="Lato"/>
                <a:cs typeface="Lato"/>
                <a:sym typeface="Lato"/>
              </a:rPr>
              <a:t>Register: </a:t>
            </a:r>
            <a:r>
              <a:rPr b="0" lang="en-GB" sz="1200">
                <a:solidFill>
                  <a:schemeClr val="accent1"/>
                </a:solidFill>
                <a:latin typeface="Lato"/>
                <a:ea typeface="Lato"/>
                <a:cs typeface="Lato"/>
                <a:sym typeface="Lato"/>
              </a:rPr>
              <a:t>This function is called when user tries to submit the details  on register page after filling all specified details on that page, if some detail is of wrong format, missing or already present in database, specific warnings are given at the time of filling itself.</a:t>
            </a:r>
            <a:endParaRPr b="0" sz="1200">
              <a:solidFill>
                <a:schemeClr val="accent1"/>
              </a:solidFill>
              <a:latin typeface="Lato"/>
              <a:ea typeface="Lato"/>
              <a:cs typeface="Lato"/>
              <a:sym typeface="Lato"/>
            </a:endParaRPr>
          </a:p>
          <a:p>
            <a:pPr indent="-304800" lvl="0" marL="457200" rtl="0" algn="l">
              <a:lnSpc>
                <a:spcPct val="150000"/>
              </a:lnSpc>
              <a:spcBef>
                <a:spcPts val="0"/>
              </a:spcBef>
              <a:spcAft>
                <a:spcPts val="0"/>
              </a:spcAft>
              <a:buClr>
                <a:schemeClr val="accent1"/>
              </a:buClr>
              <a:buSzPts val="1200"/>
              <a:buFont typeface="Lato"/>
              <a:buChar char="●"/>
            </a:pPr>
            <a:r>
              <a:rPr lang="en-GB" sz="1200">
                <a:solidFill>
                  <a:schemeClr val="accent1"/>
                </a:solidFill>
                <a:latin typeface="Lato"/>
                <a:ea typeface="Lato"/>
                <a:cs typeface="Lato"/>
                <a:sym typeface="Lato"/>
              </a:rPr>
              <a:t>Dashboard: </a:t>
            </a:r>
            <a:r>
              <a:rPr b="0" lang="en-GB" sz="1200">
                <a:solidFill>
                  <a:schemeClr val="accent1"/>
                </a:solidFill>
                <a:latin typeface="Lato"/>
                <a:ea typeface="Lato"/>
                <a:cs typeface="Lato"/>
                <a:sym typeface="Lato"/>
              </a:rPr>
              <a:t>This function is called whenever user tries to see the dashboard of the webapp. This function extracts data from company’s spreadsheet using Google Spreadsheet API. Through this dashboard is updated with live company’s energy consumption data.</a:t>
            </a:r>
            <a:endParaRPr b="0" sz="12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2"/>
          <p:cNvSpPr txBox="1"/>
          <p:nvPr>
            <p:ph idx="1" type="body"/>
          </p:nvPr>
        </p:nvSpPr>
        <p:spPr>
          <a:xfrm>
            <a:off x="723300" y="433300"/>
            <a:ext cx="7697400" cy="4647300"/>
          </a:xfrm>
          <a:prstGeom prst="rect">
            <a:avLst/>
          </a:prstGeom>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Clr>
                <a:schemeClr val="accent1"/>
              </a:buClr>
              <a:buSzPts val="1200"/>
              <a:buFont typeface="Lato"/>
              <a:buChar char="●"/>
            </a:pPr>
            <a:r>
              <a:rPr b="1" lang="en-GB" sz="1200"/>
              <a:t>Predict: </a:t>
            </a:r>
            <a:r>
              <a:rPr lang="en-GB" sz="1200"/>
              <a:t>This function is called whenever user submits the prediction form where user has to input the date time range for predicting energy consumption value. This function predicts energy consumption using our saved ML model and shows the corresponding value.</a:t>
            </a:r>
            <a:endParaRPr sz="1200"/>
          </a:p>
          <a:p>
            <a:pPr indent="-304800" lvl="0" marL="457200" rtl="0" algn="l">
              <a:lnSpc>
                <a:spcPct val="150000"/>
              </a:lnSpc>
              <a:spcBef>
                <a:spcPts val="0"/>
              </a:spcBef>
              <a:spcAft>
                <a:spcPts val="0"/>
              </a:spcAft>
              <a:buClr>
                <a:schemeClr val="dk2"/>
              </a:buClr>
              <a:buSzPts val="1200"/>
              <a:buFont typeface="Raleway"/>
              <a:buChar char="●"/>
            </a:pPr>
            <a:r>
              <a:rPr b="1" lang="en-GB" sz="1200"/>
              <a:t>Graph: </a:t>
            </a:r>
            <a:r>
              <a:rPr lang="en-GB" sz="1200"/>
              <a:t>This function returns graph of predicted energy consumption and is called whenever users submits on graphical analysis page.</a:t>
            </a:r>
            <a:endParaRPr sz="1200"/>
          </a:p>
          <a:p>
            <a:pPr indent="-304800" lvl="0" marL="457200" rtl="0" algn="l">
              <a:lnSpc>
                <a:spcPct val="150000"/>
              </a:lnSpc>
              <a:spcBef>
                <a:spcPts val="0"/>
              </a:spcBef>
              <a:spcAft>
                <a:spcPts val="0"/>
              </a:spcAft>
              <a:buClr>
                <a:schemeClr val="dk2"/>
              </a:buClr>
              <a:buSzPts val="1200"/>
              <a:buFont typeface="Raleway"/>
              <a:buChar char="●"/>
            </a:pPr>
            <a:r>
              <a:rPr b="1" lang="en-GB" sz="1200"/>
              <a:t>Weather: </a:t>
            </a:r>
            <a:r>
              <a:rPr lang="en-GB" sz="1200"/>
              <a:t>This function returns the predicted weather which is predicted using </a:t>
            </a:r>
            <a:r>
              <a:rPr b="1" lang="en-GB" sz="1200"/>
              <a:t>Open Weather API. </a:t>
            </a:r>
            <a:r>
              <a:rPr lang="en-GB" sz="1200"/>
              <a:t>This function is called whenever user goes to weather page. Further in backend after a fixed interval of time predicted weather is stored in database for fast output at the time of prediction.</a:t>
            </a:r>
            <a:endParaRPr sz="1200"/>
          </a:p>
          <a:p>
            <a:pPr indent="-304800" lvl="0" marL="457200" rtl="0" algn="l">
              <a:lnSpc>
                <a:spcPct val="150000"/>
              </a:lnSpc>
              <a:spcBef>
                <a:spcPts val="0"/>
              </a:spcBef>
              <a:spcAft>
                <a:spcPts val="0"/>
              </a:spcAft>
              <a:buClr>
                <a:schemeClr val="dk2"/>
              </a:buClr>
              <a:buSzPts val="1200"/>
              <a:buFont typeface="Raleway"/>
              <a:buChar char="●"/>
            </a:pPr>
            <a:r>
              <a:rPr b="1" lang="en-GB" sz="1200"/>
              <a:t>Profile Modify</a:t>
            </a:r>
            <a:r>
              <a:rPr lang="en-GB" sz="1200"/>
              <a:t>: This function  helps at the time of updating the user profile when user wish  to do so by going to specific page.</a:t>
            </a:r>
            <a:endParaRPr sz="1200"/>
          </a:p>
          <a:p>
            <a:pPr indent="-304800" lvl="0" marL="457200" rtl="0" algn="l">
              <a:lnSpc>
                <a:spcPct val="150000"/>
              </a:lnSpc>
              <a:spcBef>
                <a:spcPts val="0"/>
              </a:spcBef>
              <a:spcAft>
                <a:spcPts val="0"/>
              </a:spcAft>
              <a:buClr>
                <a:schemeClr val="dk2"/>
              </a:buClr>
              <a:buSzPts val="1200"/>
              <a:buFont typeface="Raleway"/>
              <a:buChar char="●"/>
            </a:pPr>
            <a:r>
              <a:rPr b="1" lang="en-GB" sz="1200"/>
              <a:t>Customer Care: </a:t>
            </a:r>
            <a:r>
              <a:rPr lang="en-GB" sz="1200"/>
              <a:t>Using this function mail is sent to maintainer’s of the webapp from the company. This function is called whenever users submit the feedback form for some complaint.</a:t>
            </a:r>
            <a:endParaRPr sz="1200"/>
          </a:p>
          <a:p>
            <a:pPr indent="-304800" lvl="0" marL="457200" rtl="0" algn="l">
              <a:lnSpc>
                <a:spcPct val="150000"/>
              </a:lnSpc>
              <a:spcBef>
                <a:spcPts val="0"/>
              </a:spcBef>
              <a:spcAft>
                <a:spcPts val="0"/>
              </a:spcAft>
              <a:buClr>
                <a:schemeClr val="dk2"/>
              </a:buClr>
              <a:buSzPts val="1200"/>
              <a:buFont typeface="Raleway"/>
              <a:buChar char="●"/>
            </a:pPr>
            <a:r>
              <a:rPr b="1" lang="en-GB" sz="1200"/>
              <a:t>Get Users: </a:t>
            </a:r>
            <a:r>
              <a:rPr lang="en-GB" sz="1200"/>
              <a:t>This function returns list of all users registered in the webapp. This function is only called when the owner click specific button on the webpage. Only some specific users will have the permission to view all users.</a:t>
            </a:r>
            <a:endParaRPr sz="1200"/>
          </a:p>
          <a:p>
            <a:pPr indent="-304800" lvl="0" marL="457200" rtl="0" algn="l">
              <a:lnSpc>
                <a:spcPct val="150000"/>
              </a:lnSpc>
              <a:spcBef>
                <a:spcPts val="0"/>
              </a:spcBef>
              <a:spcAft>
                <a:spcPts val="0"/>
              </a:spcAft>
              <a:buClr>
                <a:schemeClr val="dk2"/>
              </a:buClr>
              <a:buSzPts val="1200"/>
              <a:buFont typeface="Raleway"/>
              <a:buChar char="●"/>
            </a:pPr>
            <a:r>
              <a:rPr b="1" lang="en-GB" sz="1200"/>
              <a:t>Logout</a:t>
            </a:r>
            <a:r>
              <a:rPr lang="en-GB" sz="1200"/>
              <a:t>: This function is for logging  out from webapp when user click specific button.</a:t>
            </a:r>
            <a:endParaRPr sz="1200"/>
          </a:p>
          <a:p>
            <a:pPr indent="0" lvl="0" marL="0" rtl="0" algn="l">
              <a:lnSpc>
                <a:spcPct val="150000"/>
              </a:lnSpc>
              <a:spcBef>
                <a:spcPts val="0"/>
              </a:spcBef>
              <a:spcAft>
                <a:spcPts val="0"/>
              </a:spcAft>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9" name="Shape 309"/>
        <p:cNvGrpSpPr/>
        <p:nvPr/>
      </p:nvGrpSpPr>
      <p:grpSpPr>
        <a:xfrm>
          <a:off x="0" y="0"/>
          <a:ext cx="0" cy="0"/>
          <a:chOff x="0" y="0"/>
          <a:chExt cx="0" cy="0"/>
        </a:xfrm>
      </p:grpSpPr>
      <p:sp>
        <p:nvSpPr>
          <p:cNvPr id="310" name="Google Shape;310;p33"/>
          <p:cNvSpPr txBox="1"/>
          <p:nvPr>
            <p:ph type="title"/>
          </p:nvPr>
        </p:nvSpPr>
        <p:spPr>
          <a:xfrm>
            <a:off x="735175" y="1227325"/>
            <a:ext cx="38934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 Features</a:t>
            </a:r>
            <a:endParaRPr b="0"/>
          </a:p>
        </p:txBody>
      </p:sp>
      <p:sp>
        <p:nvSpPr>
          <p:cNvPr id="311" name="Google Shape;311;p33"/>
          <p:cNvSpPr txBox="1"/>
          <p:nvPr>
            <p:ph idx="1" type="body"/>
          </p:nvPr>
        </p:nvSpPr>
        <p:spPr>
          <a:xfrm>
            <a:off x="735175" y="1869200"/>
            <a:ext cx="4219800" cy="2793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434343"/>
              </a:buClr>
              <a:buSzPts val="1400"/>
              <a:buChar char="●"/>
            </a:pPr>
            <a:r>
              <a:rPr lang="en-GB" sz="1400">
                <a:solidFill>
                  <a:srgbClr val="434343"/>
                </a:solidFill>
              </a:rPr>
              <a:t>Sign Up / Sign In for different types of user like Financial Team, Technical Team etc.</a:t>
            </a:r>
            <a:endParaRPr sz="1400">
              <a:solidFill>
                <a:srgbClr val="434343"/>
              </a:solidFill>
            </a:endParaRPr>
          </a:p>
          <a:p>
            <a:pPr indent="-317500" lvl="0" marL="457200" rtl="0" algn="l">
              <a:lnSpc>
                <a:spcPct val="150000"/>
              </a:lnSpc>
              <a:spcBef>
                <a:spcPts val="0"/>
              </a:spcBef>
              <a:spcAft>
                <a:spcPts val="0"/>
              </a:spcAft>
              <a:buClr>
                <a:srgbClr val="434343"/>
              </a:buClr>
              <a:buSzPts val="1400"/>
              <a:buChar char="●"/>
            </a:pPr>
            <a:r>
              <a:rPr lang="en-GB" sz="1400">
                <a:solidFill>
                  <a:srgbClr val="434343"/>
                </a:solidFill>
              </a:rPr>
              <a:t>Prediction of future energy consumption and budget for given time range.</a:t>
            </a:r>
            <a:endParaRPr sz="1400">
              <a:solidFill>
                <a:srgbClr val="434343"/>
              </a:solidFill>
            </a:endParaRPr>
          </a:p>
          <a:p>
            <a:pPr indent="-317500" lvl="0" marL="457200" rtl="0" algn="l">
              <a:lnSpc>
                <a:spcPct val="150000"/>
              </a:lnSpc>
              <a:spcBef>
                <a:spcPts val="0"/>
              </a:spcBef>
              <a:spcAft>
                <a:spcPts val="0"/>
              </a:spcAft>
              <a:buClr>
                <a:srgbClr val="434343"/>
              </a:buClr>
              <a:buSzPts val="1400"/>
              <a:buChar char="●"/>
            </a:pPr>
            <a:r>
              <a:rPr lang="en-GB" sz="1400">
                <a:solidFill>
                  <a:srgbClr val="434343"/>
                </a:solidFill>
              </a:rPr>
              <a:t>Graphical Analysis of Energy Consumption for different time ranges.</a:t>
            </a:r>
            <a:endParaRPr sz="1400">
              <a:solidFill>
                <a:srgbClr val="434343"/>
              </a:solidFill>
            </a:endParaRPr>
          </a:p>
          <a:p>
            <a:pPr indent="-317500" lvl="0" marL="457200" rtl="0" algn="l">
              <a:lnSpc>
                <a:spcPct val="150000"/>
              </a:lnSpc>
              <a:spcBef>
                <a:spcPts val="0"/>
              </a:spcBef>
              <a:spcAft>
                <a:spcPts val="0"/>
              </a:spcAft>
              <a:buClr>
                <a:srgbClr val="434343"/>
              </a:buClr>
              <a:buSzPts val="1400"/>
              <a:buChar char="●"/>
            </a:pPr>
            <a:r>
              <a:rPr lang="en-GB" sz="1400">
                <a:solidFill>
                  <a:srgbClr val="434343"/>
                </a:solidFill>
              </a:rPr>
              <a:t>Download the predicted data in any format.</a:t>
            </a:r>
            <a:endParaRPr sz="1400">
              <a:solidFill>
                <a:srgbClr val="434343"/>
              </a:solidFill>
            </a:endParaRPr>
          </a:p>
          <a:p>
            <a:pPr indent="-317500" lvl="0" marL="457200" rtl="0" algn="l">
              <a:lnSpc>
                <a:spcPct val="150000"/>
              </a:lnSpc>
              <a:spcBef>
                <a:spcPts val="0"/>
              </a:spcBef>
              <a:spcAft>
                <a:spcPts val="0"/>
              </a:spcAft>
              <a:buClr>
                <a:srgbClr val="434343"/>
              </a:buClr>
              <a:buSzPts val="1400"/>
              <a:buChar char="●"/>
            </a:pPr>
            <a:r>
              <a:rPr lang="en-GB" sz="1400">
                <a:solidFill>
                  <a:srgbClr val="434343"/>
                </a:solidFill>
              </a:rPr>
              <a:t>Anomaly Detection and Notification System.</a:t>
            </a:r>
            <a:endParaRPr sz="1400">
              <a:solidFill>
                <a:srgbClr val="434343"/>
              </a:solidFill>
            </a:endParaRPr>
          </a:p>
          <a:p>
            <a:pPr indent="-317500" lvl="0" marL="457200" rtl="0" algn="l">
              <a:lnSpc>
                <a:spcPct val="150000"/>
              </a:lnSpc>
              <a:spcBef>
                <a:spcPts val="0"/>
              </a:spcBef>
              <a:spcAft>
                <a:spcPts val="0"/>
              </a:spcAft>
              <a:buClr>
                <a:srgbClr val="434343"/>
              </a:buClr>
              <a:buSzPts val="1400"/>
              <a:buChar char="●"/>
            </a:pPr>
            <a:r>
              <a:rPr lang="en-GB" sz="1400">
                <a:solidFill>
                  <a:srgbClr val="434343"/>
                </a:solidFill>
              </a:rPr>
              <a:t>Customer Care/Help.</a:t>
            </a:r>
            <a:endParaRPr sz="1400"/>
          </a:p>
        </p:txBody>
      </p:sp>
      <p:pic>
        <p:nvPicPr>
          <p:cNvPr id="312" name="Google Shape;312;p33"/>
          <p:cNvPicPr preferRelativeResize="0"/>
          <p:nvPr/>
        </p:nvPicPr>
        <p:blipFill rotWithShape="1">
          <a:blip r:embed="rId3">
            <a:alphaModFix/>
          </a:blip>
          <a:srcRect b="7518" l="0" r="0" t="0"/>
          <a:stretch/>
        </p:blipFill>
        <p:spPr>
          <a:xfrm>
            <a:off x="4954975" y="1148225"/>
            <a:ext cx="3884225" cy="3879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721225" y="13526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Machine Learning</a:t>
            </a:r>
            <a:endParaRPr/>
          </a:p>
        </p:txBody>
      </p:sp>
      <p:sp>
        <p:nvSpPr>
          <p:cNvPr id="318" name="Google Shape;318;p34"/>
          <p:cNvSpPr txBox="1"/>
          <p:nvPr>
            <p:ph idx="1" type="body"/>
          </p:nvPr>
        </p:nvSpPr>
        <p:spPr>
          <a:xfrm>
            <a:off x="355775" y="1919773"/>
            <a:ext cx="4376100" cy="28155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Char char="●"/>
            </a:pPr>
            <a:r>
              <a:rPr lang="en-GB" sz="1200">
                <a:solidFill>
                  <a:srgbClr val="000000"/>
                </a:solidFill>
              </a:rPr>
              <a:t>Prophet is a procedure for forecasting time series data based on an additive model where non-linear trends are fit with yearly, weekly, and daily seasonality, plus holiday effects. </a:t>
            </a:r>
            <a:br>
              <a:rPr lang="en-GB" sz="1200">
                <a:solidFill>
                  <a:srgbClr val="000000"/>
                </a:solidFill>
              </a:rPr>
            </a:b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GB" sz="1200">
                <a:solidFill>
                  <a:srgbClr val="000000"/>
                </a:solidFill>
              </a:rPr>
              <a:t>System works best with time series that have strong seasonal effects and several seasons of historical data. Prophet is robust to missing data and shifts in the trend, and typically handles outliers well.</a:t>
            </a:r>
            <a:br>
              <a:rPr lang="en-GB" sz="1200">
                <a:solidFill>
                  <a:srgbClr val="000000"/>
                </a:solidFill>
              </a:rPr>
            </a:b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GB" sz="1200">
                <a:solidFill>
                  <a:srgbClr val="000000"/>
                </a:solidFill>
              </a:rPr>
              <a:t>In this energy consumption prediction problem we are using Prophet  model to fit model with seasonality , daily , weekly and holiday effect on electricity consumption values. Using this pattern we are predicting energy consumption value.</a:t>
            </a:r>
            <a:endParaRPr sz="1200"/>
          </a:p>
        </p:txBody>
      </p:sp>
      <p:pic>
        <p:nvPicPr>
          <p:cNvPr id="319" name="Google Shape;319;p34"/>
          <p:cNvPicPr preferRelativeResize="0"/>
          <p:nvPr/>
        </p:nvPicPr>
        <p:blipFill>
          <a:blip r:embed="rId3">
            <a:alphaModFix/>
          </a:blip>
          <a:stretch>
            <a:fillRect/>
          </a:stretch>
        </p:blipFill>
        <p:spPr>
          <a:xfrm>
            <a:off x="5451492" y="1063325"/>
            <a:ext cx="3106665" cy="3518400"/>
          </a:xfrm>
          <a:prstGeom prst="rect">
            <a:avLst/>
          </a:prstGeom>
          <a:noFill/>
          <a:ln>
            <a:noFill/>
          </a:ln>
        </p:spPr>
      </p:pic>
      <p:pic>
        <p:nvPicPr>
          <p:cNvPr id="320" name="Google Shape;320;p34"/>
          <p:cNvPicPr preferRelativeResize="0"/>
          <p:nvPr/>
        </p:nvPicPr>
        <p:blipFill>
          <a:blip r:embed="rId4">
            <a:alphaModFix/>
          </a:blip>
          <a:stretch>
            <a:fillRect/>
          </a:stretch>
        </p:blipFill>
        <p:spPr>
          <a:xfrm>
            <a:off x="5636700" y="3687675"/>
            <a:ext cx="2759450" cy="69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5"/>
          <p:cNvSpPr txBox="1"/>
          <p:nvPr>
            <p:ph type="title"/>
          </p:nvPr>
        </p:nvSpPr>
        <p:spPr>
          <a:xfrm>
            <a:off x="728350" y="1318650"/>
            <a:ext cx="4216500" cy="9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Monthly</a:t>
            </a:r>
            <a:r>
              <a:rPr lang="en-GB"/>
              <a:t> distribution</a:t>
            </a:r>
            <a:br>
              <a:rPr lang="en-GB"/>
            </a:br>
            <a:r>
              <a:rPr lang="en-GB"/>
              <a:t>of given data</a:t>
            </a:r>
            <a:endParaRPr b="0"/>
          </a:p>
        </p:txBody>
      </p:sp>
      <p:pic>
        <p:nvPicPr>
          <p:cNvPr id="326" name="Google Shape;326;p35"/>
          <p:cNvPicPr preferRelativeResize="0"/>
          <p:nvPr/>
        </p:nvPicPr>
        <p:blipFill>
          <a:blip r:embed="rId3">
            <a:alphaModFix/>
          </a:blip>
          <a:stretch>
            <a:fillRect/>
          </a:stretch>
        </p:blipFill>
        <p:spPr>
          <a:xfrm>
            <a:off x="5029821" y="996313"/>
            <a:ext cx="3752356" cy="2000525"/>
          </a:xfrm>
          <a:prstGeom prst="rect">
            <a:avLst/>
          </a:prstGeom>
          <a:noFill/>
          <a:ln>
            <a:noFill/>
          </a:ln>
        </p:spPr>
      </p:pic>
      <p:sp>
        <p:nvSpPr>
          <p:cNvPr id="327" name="Google Shape;327;p35"/>
          <p:cNvSpPr txBox="1"/>
          <p:nvPr>
            <p:ph type="title"/>
          </p:nvPr>
        </p:nvSpPr>
        <p:spPr>
          <a:xfrm>
            <a:off x="5097250" y="3459988"/>
            <a:ext cx="4216500" cy="9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Actual vs Predicted data</a:t>
            </a:r>
            <a:endParaRPr b="0"/>
          </a:p>
        </p:txBody>
      </p:sp>
      <p:sp>
        <p:nvSpPr>
          <p:cNvPr id="328" name="Google Shape;328;p35"/>
          <p:cNvSpPr/>
          <p:nvPr/>
        </p:nvSpPr>
        <p:spPr>
          <a:xfrm>
            <a:off x="4200075" y="1707000"/>
            <a:ext cx="625500" cy="1488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rot="10800000">
            <a:off x="4419600" y="3656625"/>
            <a:ext cx="625500" cy="1488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35"/>
          <p:cNvPicPr preferRelativeResize="0"/>
          <p:nvPr/>
        </p:nvPicPr>
        <p:blipFill>
          <a:blip r:embed="rId4">
            <a:alphaModFix/>
          </a:blip>
          <a:stretch>
            <a:fillRect/>
          </a:stretch>
        </p:blipFill>
        <p:spPr>
          <a:xfrm>
            <a:off x="85275" y="2785163"/>
            <a:ext cx="4114799" cy="2275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862450" y="1490625"/>
            <a:ext cx="3015000" cy="327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434343"/>
                </a:solidFill>
              </a:rPr>
              <a:t>Monthly, weekly, hourly, holiday and temperature effect on predicted</a:t>
            </a:r>
            <a:r>
              <a:rPr lang="en-GB" sz="2400">
                <a:solidFill>
                  <a:srgbClr val="434343"/>
                </a:solidFill>
              </a:rPr>
              <a:t> </a:t>
            </a:r>
            <a:r>
              <a:rPr lang="en-GB" sz="2400">
                <a:solidFill>
                  <a:srgbClr val="434343"/>
                </a:solidFill>
              </a:rPr>
              <a:t>energy consumption values</a:t>
            </a:r>
            <a:endParaRPr sz="2400">
              <a:solidFill>
                <a:srgbClr val="434343"/>
              </a:solidFill>
            </a:endParaRPr>
          </a:p>
        </p:txBody>
      </p:sp>
      <p:pic>
        <p:nvPicPr>
          <p:cNvPr id="336" name="Google Shape;336;p36"/>
          <p:cNvPicPr preferRelativeResize="0"/>
          <p:nvPr/>
        </p:nvPicPr>
        <p:blipFill>
          <a:blip r:embed="rId3">
            <a:alphaModFix/>
          </a:blip>
          <a:stretch>
            <a:fillRect/>
          </a:stretch>
        </p:blipFill>
        <p:spPr>
          <a:xfrm>
            <a:off x="4933850" y="0"/>
            <a:ext cx="4210150"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Lato"/>
                <a:ea typeface="Lato"/>
                <a:cs typeface="Lato"/>
                <a:sym typeface="Lato"/>
              </a:rPr>
              <a:t>Project details</a:t>
            </a:r>
            <a:endParaRPr sz="3600">
              <a:latin typeface="Lato"/>
              <a:ea typeface="Lato"/>
              <a:cs typeface="Lato"/>
              <a:sym typeface="Lato"/>
            </a:endParaRPr>
          </a:p>
        </p:txBody>
      </p:sp>
      <p:sp>
        <p:nvSpPr>
          <p:cNvPr id="184" name="Google Shape;184;p19"/>
          <p:cNvSpPr txBox="1"/>
          <p:nvPr>
            <p:ph idx="1" type="body"/>
          </p:nvPr>
        </p:nvSpPr>
        <p:spPr>
          <a:xfrm>
            <a:off x="729450" y="2072775"/>
            <a:ext cx="7122900" cy="132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434343"/>
                </a:solidFill>
              </a:rPr>
              <a:t>Given hourly energy consumption data of client’s commercial complex, we need to make a web-app where user can input a time range and get predicted energy consumption value and predicted electricity cost for that duration of time which can be used to manage monthly budget of the company.</a:t>
            </a:r>
            <a:endParaRPr sz="1400"/>
          </a:p>
        </p:txBody>
      </p:sp>
      <p:sp>
        <p:nvSpPr>
          <p:cNvPr id="185" name="Google Shape;185;p19"/>
          <p:cNvSpPr txBox="1"/>
          <p:nvPr/>
        </p:nvSpPr>
        <p:spPr>
          <a:xfrm>
            <a:off x="756882" y="3395499"/>
            <a:ext cx="7277100" cy="116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434343"/>
                </a:solidFill>
                <a:latin typeface="Lato"/>
                <a:ea typeface="Lato"/>
                <a:cs typeface="Lato"/>
                <a:sym typeface="Lato"/>
              </a:rPr>
              <a:t>Client</a:t>
            </a:r>
            <a:r>
              <a:rPr lang="en-GB">
                <a:solidFill>
                  <a:srgbClr val="434343"/>
                </a:solidFill>
                <a:latin typeface="Lato"/>
                <a:ea typeface="Lato"/>
                <a:cs typeface="Lato"/>
                <a:sym typeface="Lato"/>
              </a:rPr>
              <a:t>	:  Mr. </a:t>
            </a:r>
            <a:r>
              <a:rPr lang="en-GB">
                <a:solidFill>
                  <a:srgbClr val="434343"/>
                </a:solidFill>
                <a:latin typeface="Lato"/>
                <a:ea typeface="Lato"/>
                <a:cs typeface="Lato"/>
                <a:sym typeface="Lato"/>
              </a:rPr>
              <a:t>Malliswar</a:t>
            </a:r>
            <a:r>
              <a:rPr lang="en-GB">
                <a:solidFill>
                  <a:srgbClr val="434343"/>
                </a:solidFill>
                <a:latin typeface="Lato"/>
                <a:ea typeface="Lato"/>
                <a:cs typeface="Lato"/>
                <a:sym typeface="Lato"/>
              </a:rPr>
              <a:t> Tekumudi, Indriyn Data Analytics</a:t>
            </a:r>
            <a:endParaRPr>
              <a:solidFill>
                <a:srgbClr val="434343"/>
              </a:solidFill>
              <a:latin typeface="Lato"/>
              <a:ea typeface="Lato"/>
              <a:cs typeface="Lato"/>
              <a:sym typeface="Lato"/>
            </a:endParaRPr>
          </a:p>
          <a:p>
            <a:pPr indent="0" lvl="0" marL="0" rtl="0" algn="l">
              <a:spcBef>
                <a:spcPts val="0"/>
              </a:spcBef>
              <a:spcAft>
                <a:spcPts val="0"/>
              </a:spcAft>
              <a:buNone/>
            </a:pPr>
            <a:r>
              <a:rPr b="1" lang="en-GB">
                <a:solidFill>
                  <a:srgbClr val="434343"/>
                </a:solidFill>
                <a:latin typeface="Lato"/>
                <a:ea typeface="Lato"/>
                <a:cs typeface="Lato"/>
                <a:sym typeface="Lato"/>
              </a:rPr>
              <a:t>Mentor</a:t>
            </a:r>
            <a:r>
              <a:rPr lang="en-GB">
                <a:solidFill>
                  <a:srgbClr val="434343"/>
                </a:solidFill>
                <a:latin typeface="Lato"/>
                <a:ea typeface="Lato"/>
                <a:cs typeface="Lato"/>
                <a:sym typeface="Lato"/>
              </a:rPr>
              <a:t>	:  Vijayraj Shanmugaraj</a:t>
            </a:r>
            <a:endParaRPr>
              <a:solidFill>
                <a:srgbClr val="434343"/>
              </a:solidFill>
              <a:latin typeface="Lato"/>
              <a:ea typeface="Lato"/>
              <a:cs typeface="Lato"/>
              <a:sym typeface="Lato"/>
            </a:endParaRPr>
          </a:p>
          <a:p>
            <a:pPr indent="0" lvl="0" marL="0" rtl="0" algn="l">
              <a:spcBef>
                <a:spcPts val="0"/>
              </a:spcBef>
              <a:spcAft>
                <a:spcPts val="0"/>
              </a:spcAft>
              <a:buNone/>
            </a:pPr>
            <a:r>
              <a:rPr b="1" lang="en-GB">
                <a:solidFill>
                  <a:srgbClr val="434343"/>
                </a:solidFill>
                <a:latin typeface="Lato"/>
                <a:ea typeface="Lato"/>
                <a:cs typeface="Lato"/>
                <a:sym typeface="Lato"/>
              </a:rPr>
              <a:t>Team No.</a:t>
            </a:r>
            <a:r>
              <a:rPr lang="en-GB">
                <a:solidFill>
                  <a:srgbClr val="434343"/>
                </a:solidFill>
                <a:latin typeface="Lato"/>
                <a:ea typeface="Lato"/>
                <a:cs typeface="Lato"/>
                <a:sym typeface="Lato"/>
              </a:rPr>
              <a:t>	:  12</a:t>
            </a:r>
            <a:endParaRPr>
              <a:solidFill>
                <a:srgbClr val="434343"/>
              </a:solidFill>
              <a:latin typeface="Lato"/>
              <a:ea typeface="Lato"/>
              <a:cs typeface="Lato"/>
              <a:sym typeface="Lato"/>
            </a:endParaRPr>
          </a:p>
          <a:p>
            <a:pPr indent="0" lvl="0" marL="0" rtl="0" algn="l">
              <a:spcBef>
                <a:spcPts val="0"/>
              </a:spcBef>
              <a:spcAft>
                <a:spcPts val="0"/>
              </a:spcAft>
              <a:buNone/>
            </a:pPr>
            <a:r>
              <a:rPr b="1" lang="en-GB">
                <a:solidFill>
                  <a:srgbClr val="434343"/>
                </a:solidFill>
                <a:latin typeface="Lato"/>
                <a:ea typeface="Lato"/>
                <a:cs typeface="Lato"/>
                <a:sym typeface="Lato"/>
              </a:rPr>
              <a:t>Members</a:t>
            </a:r>
            <a:r>
              <a:rPr lang="en-GB">
                <a:solidFill>
                  <a:srgbClr val="434343"/>
                </a:solidFill>
                <a:latin typeface="Lato"/>
                <a:ea typeface="Lato"/>
                <a:cs typeface="Lato"/>
                <a:sym typeface="Lato"/>
              </a:rPr>
              <a:t>	:  Akshat Goyal, Kanish Anand, Nikunj Nawal, Sridhar M</a:t>
            </a:r>
            <a:endParaRPr>
              <a:solidFill>
                <a:srgbClr val="434343"/>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40" name="Shape 340"/>
        <p:cNvGrpSpPr/>
        <p:nvPr/>
      </p:nvGrpSpPr>
      <p:grpSpPr>
        <a:xfrm>
          <a:off x="0" y="0"/>
          <a:ext cx="0" cy="0"/>
          <a:chOff x="0" y="0"/>
          <a:chExt cx="0" cy="0"/>
        </a:xfrm>
      </p:grpSpPr>
      <p:sp>
        <p:nvSpPr>
          <p:cNvPr id="341" name="Google Shape;341;p37"/>
          <p:cNvSpPr txBox="1"/>
          <p:nvPr>
            <p:ph type="title"/>
          </p:nvPr>
        </p:nvSpPr>
        <p:spPr>
          <a:xfrm>
            <a:off x="569025" y="1997725"/>
            <a:ext cx="1902300" cy="9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Use Case</a:t>
            </a:r>
            <a:endParaRPr sz="3000"/>
          </a:p>
          <a:p>
            <a:pPr indent="0" lvl="0" marL="0" rtl="0" algn="l">
              <a:spcBef>
                <a:spcPts val="0"/>
              </a:spcBef>
              <a:spcAft>
                <a:spcPts val="0"/>
              </a:spcAft>
              <a:buNone/>
            </a:pPr>
            <a:r>
              <a:rPr lang="en-GB" sz="3000"/>
              <a:t>Diagram</a:t>
            </a:r>
            <a:endParaRPr sz="3000"/>
          </a:p>
        </p:txBody>
      </p:sp>
      <p:pic>
        <p:nvPicPr>
          <p:cNvPr id="342" name="Google Shape;342;p37"/>
          <p:cNvPicPr preferRelativeResize="0"/>
          <p:nvPr/>
        </p:nvPicPr>
        <p:blipFill>
          <a:blip r:embed="rId3">
            <a:alphaModFix/>
          </a:blip>
          <a:stretch>
            <a:fillRect/>
          </a:stretch>
        </p:blipFill>
        <p:spPr>
          <a:xfrm>
            <a:off x="3389300" y="0"/>
            <a:ext cx="5754700"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46" name="Shape 346"/>
        <p:cNvGrpSpPr/>
        <p:nvPr/>
      </p:nvGrpSpPr>
      <p:grpSpPr>
        <a:xfrm>
          <a:off x="0" y="0"/>
          <a:ext cx="0" cy="0"/>
          <a:chOff x="0" y="0"/>
          <a:chExt cx="0" cy="0"/>
        </a:xfrm>
      </p:grpSpPr>
      <p:sp>
        <p:nvSpPr>
          <p:cNvPr id="347" name="Google Shape;347;p38"/>
          <p:cNvSpPr txBox="1"/>
          <p:nvPr>
            <p:ph type="title"/>
          </p:nvPr>
        </p:nvSpPr>
        <p:spPr>
          <a:xfrm>
            <a:off x="535800" y="1876000"/>
            <a:ext cx="1881000" cy="11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UML</a:t>
            </a:r>
            <a:endParaRPr sz="3000"/>
          </a:p>
          <a:p>
            <a:pPr indent="0" lvl="0" marL="0" rtl="0" algn="l">
              <a:spcBef>
                <a:spcPts val="0"/>
              </a:spcBef>
              <a:spcAft>
                <a:spcPts val="0"/>
              </a:spcAft>
              <a:buNone/>
            </a:pPr>
            <a:r>
              <a:rPr lang="en-GB" sz="3000"/>
              <a:t>Class</a:t>
            </a:r>
            <a:br>
              <a:rPr lang="en-GB" sz="3000"/>
            </a:br>
            <a:r>
              <a:rPr lang="en-GB" sz="3000"/>
              <a:t>Diagram</a:t>
            </a:r>
            <a:endParaRPr sz="3000"/>
          </a:p>
        </p:txBody>
      </p:sp>
      <p:pic>
        <p:nvPicPr>
          <p:cNvPr id="348" name="Google Shape;348;p38"/>
          <p:cNvPicPr preferRelativeResize="0"/>
          <p:nvPr/>
        </p:nvPicPr>
        <p:blipFill>
          <a:blip r:embed="rId3">
            <a:alphaModFix/>
          </a:blip>
          <a:stretch>
            <a:fillRect/>
          </a:stretch>
        </p:blipFill>
        <p:spPr>
          <a:xfrm>
            <a:off x="2889500" y="0"/>
            <a:ext cx="6254501"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52" name="Shape 352"/>
        <p:cNvGrpSpPr/>
        <p:nvPr/>
      </p:nvGrpSpPr>
      <p:grpSpPr>
        <a:xfrm>
          <a:off x="0" y="0"/>
          <a:ext cx="0" cy="0"/>
          <a:chOff x="0" y="0"/>
          <a:chExt cx="0" cy="0"/>
        </a:xfrm>
      </p:grpSpPr>
      <p:sp>
        <p:nvSpPr>
          <p:cNvPr id="353" name="Google Shape;353;p39"/>
          <p:cNvSpPr txBox="1"/>
          <p:nvPr>
            <p:ph type="title"/>
          </p:nvPr>
        </p:nvSpPr>
        <p:spPr>
          <a:xfrm>
            <a:off x="535800" y="1876000"/>
            <a:ext cx="1881000" cy="11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UML</a:t>
            </a:r>
            <a:endParaRPr sz="3000"/>
          </a:p>
          <a:p>
            <a:pPr indent="0" lvl="0" marL="0" rtl="0" algn="l">
              <a:spcBef>
                <a:spcPts val="0"/>
              </a:spcBef>
              <a:spcAft>
                <a:spcPts val="0"/>
              </a:spcAft>
              <a:buNone/>
            </a:pPr>
            <a:r>
              <a:rPr lang="en-GB" sz="3000"/>
              <a:t>State</a:t>
            </a:r>
            <a:br>
              <a:rPr lang="en-GB" sz="3000"/>
            </a:br>
            <a:r>
              <a:rPr lang="en-GB" sz="3000"/>
              <a:t>Diagram</a:t>
            </a:r>
            <a:endParaRPr sz="3000"/>
          </a:p>
        </p:txBody>
      </p:sp>
      <p:pic>
        <p:nvPicPr>
          <p:cNvPr id="354" name="Google Shape;354;p39"/>
          <p:cNvPicPr preferRelativeResize="0"/>
          <p:nvPr/>
        </p:nvPicPr>
        <p:blipFill rotWithShape="1">
          <a:blip r:embed="rId3">
            <a:alphaModFix/>
          </a:blip>
          <a:srcRect b="0" l="3325" r="3251" t="0"/>
          <a:stretch/>
        </p:blipFill>
        <p:spPr>
          <a:xfrm>
            <a:off x="2787975" y="0"/>
            <a:ext cx="6356026"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0"/>
          <p:cNvSpPr txBox="1"/>
          <p:nvPr>
            <p:ph idx="1" type="body"/>
          </p:nvPr>
        </p:nvSpPr>
        <p:spPr>
          <a:xfrm>
            <a:off x="822775" y="4450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solidFill>
                  <a:srgbClr val="000000"/>
                </a:solidFill>
                <a:latin typeface="Raleway"/>
                <a:ea typeface="Raleway"/>
                <a:cs typeface="Raleway"/>
                <a:sym typeface="Raleway"/>
              </a:rPr>
              <a:t>Client Feedback</a:t>
            </a:r>
            <a:endParaRPr b="1" sz="800">
              <a:solidFill>
                <a:schemeClr val="dk2"/>
              </a:solidFill>
              <a:latin typeface="Raleway"/>
              <a:ea typeface="Raleway"/>
              <a:cs typeface="Raleway"/>
              <a:sym typeface="Raleway"/>
            </a:endParaRPr>
          </a:p>
          <a:p>
            <a:pPr indent="0" lvl="0" marL="0" rtl="0" algn="ctr">
              <a:spcBef>
                <a:spcPts val="0"/>
              </a:spcBef>
              <a:spcAft>
                <a:spcPts val="0"/>
              </a:spcAft>
              <a:buNone/>
            </a:pPr>
            <a:r>
              <a:t/>
            </a:r>
            <a:endParaRPr/>
          </a:p>
        </p:txBody>
      </p:sp>
      <p:pic>
        <p:nvPicPr>
          <p:cNvPr id="360" name="Google Shape;360;p40"/>
          <p:cNvPicPr preferRelativeResize="0"/>
          <p:nvPr/>
        </p:nvPicPr>
        <p:blipFill>
          <a:blip r:embed="rId3">
            <a:alphaModFix/>
          </a:blip>
          <a:stretch>
            <a:fillRect/>
          </a:stretch>
        </p:blipFill>
        <p:spPr>
          <a:xfrm>
            <a:off x="736425" y="905550"/>
            <a:ext cx="7433051" cy="3955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64" name="Shape 364"/>
        <p:cNvGrpSpPr/>
        <p:nvPr/>
      </p:nvGrpSpPr>
      <p:grpSpPr>
        <a:xfrm>
          <a:off x="0" y="0"/>
          <a:ext cx="0" cy="0"/>
          <a:chOff x="0" y="0"/>
          <a:chExt cx="0" cy="0"/>
        </a:xfrm>
      </p:grpSpPr>
      <p:sp>
        <p:nvSpPr>
          <p:cNvPr id="365" name="Google Shape;365;p41"/>
          <p:cNvSpPr txBox="1"/>
          <p:nvPr>
            <p:ph idx="4294967295" type="body"/>
          </p:nvPr>
        </p:nvSpPr>
        <p:spPr>
          <a:xfrm>
            <a:off x="709575" y="2345100"/>
            <a:ext cx="5575800" cy="125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800">
                <a:solidFill>
                  <a:srgbClr val="FFFFFF"/>
                </a:solidFill>
              </a:rPr>
              <a:t>Product </a:t>
            </a:r>
            <a:r>
              <a:rPr lang="en-GB" sz="4800">
                <a:solidFill>
                  <a:srgbClr val="FF9900"/>
                </a:solidFill>
                <a:latin typeface="Lato Black"/>
                <a:ea typeface="Lato Black"/>
                <a:cs typeface="Lato Black"/>
                <a:sym typeface="Lato Black"/>
              </a:rPr>
              <a:t>DEMO</a:t>
            </a:r>
            <a:endParaRPr sz="4800">
              <a:solidFill>
                <a:srgbClr val="FF9900"/>
              </a:solidFill>
              <a:latin typeface="Lato Black"/>
              <a:ea typeface="Lato Black"/>
              <a:cs typeface="Lato Black"/>
              <a:sym typeface="Lato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2"/>
          <p:cNvSpPr txBox="1"/>
          <p:nvPr>
            <p:ph type="title"/>
          </p:nvPr>
        </p:nvSpPr>
        <p:spPr>
          <a:xfrm>
            <a:off x="721225" y="13526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Testing</a:t>
            </a:r>
            <a:endParaRPr/>
          </a:p>
        </p:txBody>
      </p:sp>
      <p:sp>
        <p:nvSpPr>
          <p:cNvPr id="371" name="Google Shape;371;p42"/>
          <p:cNvSpPr txBox="1"/>
          <p:nvPr>
            <p:ph idx="1" type="body"/>
          </p:nvPr>
        </p:nvSpPr>
        <p:spPr>
          <a:xfrm>
            <a:off x="341775" y="1968675"/>
            <a:ext cx="8323800" cy="20427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Char char="●"/>
            </a:pPr>
            <a:r>
              <a:rPr b="1" lang="en-GB" sz="1200">
                <a:solidFill>
                  <a:srgbClr val="000000"/>
                </a:solidFill>
              </a:rPr>
              <a:t>White Box Testing for unit testing</a:t>
            </a:r>
            <a:r>
              <a:rPr lang="en-GB" sz="1200">
                <a:solidFill>
                  <a:srgbClr val="000000"/>
                </a:solidFill>
              </a:rPr>
              <a:t>: For unit testing we wrote various tests which tested various components of webapp if they are doing proper validation or not and giving correct output or not.</a:t>
            </a:r>
            <a:endParaRPr sz="1200">
              <a:solidFill>
                <a:srgbClr val="000000"/>
              </a:solidFill>
            </a:endParaRPr>
          </a:p>
          <a:p>
            <a:pPr indent="0" lvl="0" marL="457200" rtl="0" algn="l">
              <a:lnSpc>
                <a:spcPct val="100000"/>
              </a:lnSpc>
              <a:spcBef>
                <a:spcPts val="0"/>
              </a:spcBef>
              <a:spcAft>
                <a:spcPts val="0"/>
              </a:spcAft>
              <a:buNone/>
            </a:pPr>
            <a:r>
              <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b="1" lang="en-GB" sz="1200">
                <a:solidFill>
                  <a:srgbClr val="000000"/>
                </a:solidFill>
              </a:rPr>
              <a:t>Pytest, postman for api testing : </a:t>
            </a:r>
            <a:r>
              <a:rPr lang="en-GB" sz="1200">
                <a:solidFill>
                  <a:srgbClr val="000000"/>
                </a:solidFill>
              </a:rPr>
              <a:t>For testing API’s we used pytest library of python. In this we called all API’s used in our system and checked whether call is working properly or not through assertion statements at various points. Also here we did testing of external API’s too like: Google Spreadsheet API, Open Weather API.</a:t>
            </a:r>
            <a:br>
              <a:rPr lang="en-GB" sz="1200">
                <a:solidFill>
                  <a:srgbClr val="000000"/>
                </a:solidFill>
              </a:rPr>
            </a:b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b="1" lang="en-GB" sz="1200">
                <a:solidFill>
                  <a:srgbClr val="000000"/>
                </a:solidFill>
              </a:rPr>
              <a:t>Sandwich testing for integration testing: </a:t>
            </a:r>
            <a:r>
              <a:rPr lang="en-GB" sz="1200">
                <a:solidFill>
                  <a:srgbClr val="000000"/>
                </a:solidFill>
              </a:rPr>
              <a:t>For this testing we tested if integration between frontend and backend is proper or not by testing all the endpoints.</a:t>
            </a:r>
            <a:br>
              <a:rPr lang="en-GB" sz="1200">
                <a:solidFill>
                  <a:srgbClr val="000000"/>
                </a:solidFill>
              </a:rPr>
            </a:b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3"/>
          <p:cNvSpPr txBox="1"/>
          <p:nvPr>
            <p:ph type="ctrTitle"/>
          </p:nvPr>
        </p:nvSpPr>
        <p:spPr>
          <a:xfrm>
            <a:off x="727950" y="16085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
        <p:nvSpPr>
          <p:cNvPr id="377" name="Google Shape;377;p43"/>
          <p:cNvSpPr txBox="1"/>
          <p:nvPr/>
        </p:nvSpPr>
        <p:spPr>
          <a:xfrm>
            <a:off x="100" y="-5550"/>
            <a:ext cx="9144000" cy="5052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D9D9D9"/>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Lato"/>
                <a:ea typeface="Lato"/>
                <a:cs typeface="Lato"/>
                <a:sym typeface="Lato"/>
              </a:rPr>
              <a:t>Project description</a:t>
            </a:r>
            <a:endParaRPr sz="3600">
              <a:latin typeface="Lato"/>
              <a:ea typeface="Lato"/>
              <a:cs typeface="Lato"/>
              <a:sym typeface="Lato"/>
            </a:endParaRPr>
          </a:p>
        </p:txBody>
      </p:sp>
      <p:sp>
        <p:nvSpPr>
          <p:cNvPr id="191" name="Google Shape;191;p20"/>
          <p:cNvSpPr txBox="1"/>
          <p:nvPr>
            <p:ph idx="1" type="body"/>
          </p:nvPr>
        </p:nvSpPr>
        <p:spPr>
          <a:xfrm>
            <a:off x="1012350" y="2146425"/>
            <a:ext cx="7122900" cy="2770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sz="1400">
              <a:solidFill>
                <a:srgbClr val="434343"/>
              </a:solidFill>
            </a:endParaRPr>
          </a:p>
          <a:p>
            <a:pPr indent="-317500" lvl="0" marL="457200" rtl="0" algn="just">
              <a:lnSpc>
                <a:spcPct val="100000"/>
              </a:lnSpc>
              <a:spcBef>
                <a:spcPts val="0"/>
              </a:spcBef>
              <a:spcAft>
                <a:spcPts val="0"/>
              </a:spcAft>
              <a:buClr>
                <a:srgbClr val="434343"/>
              </a:buClr>
              <a:buSzPts val="1400"/>
              <a:buChar char="●"/>
            </a:pPr>
            <a:r>
              <a:rPr lang="en-GB" sz="1400">
                <a:solidFill>
                  <a:srgbClr val="434343"/>
                </a:solidFill>
              </a:rPr>
              <a:t>In this project we basically developed a algorithm which predicts future energy consumption values for a complex. For this purpose we used Facebook’s prophet algorithm along with various external regressors like temperature , holiday effect. </a:t>
            </a:r>
            <a:endParaRPr sz="1400">
              <a:solidFill>
                <a:srgbClr val="434343"/>
              </a:solidFill>
            </a:endParaRPr>
          </a:p>
          <a:p>
            <a:pPr indent="0" lvl="0" marL="457200" rtl="0" algn="just">
              <a:lnSpc>
                <a:spcPct val="100000"/>
              </a:lnSpc>
              <a:spcBef>
                <a:spcPts val="0"/>
              </a:spcBef>
              <a:spcAft>
                <a:spcPts val="0"/>
              </a:spcAft>
              <a:buNone/>
            </a:pPr>
            <a:r>
              <a:t/>
            </a:r>
            <a:endParaRPr sz="1400">
              <a:solidFill>
                <a:srgbClr val="434343"/>
              </a:solidFill>
            </a:endParaRPr>
          </a:p>
          <a:p>
            <a:pPr indent="-317500" lvl="0" marL="457200" rtl="0" algn="just">
              <a:lnSpc>
                <a:spcPct val="100000"/>
              </a:lnSpc>
              <a:spcBef>
                <a:spcPts val="0"/>
              </a:spcBef>
              <a:spcAft>
                <a:spcPts val="0"/>
              </a:spcAft>
              <a:buClr>
                <a:srgbClr val="434343"/>
              </a:buClr>
              <a:buSzPts val="1400"/>
              <a:buChar char="●"/>
            </a:pPr>
            <a:r>
              <a:rPr lang="en-GB" sz="1400">
                <a:solidFill>
                  <a:srgbClr val="434343"/>
                </a:solidFill>
              </a:rPr>
              <a:t>Along with this algorithm we made a webapp which provides various functionalities like predicting the energy consumption values, getting graphical analysis of predicted consumption for given time range, option to download predicted data, dashboard showing various statistics of user’s building and showing 5-day weather forecast.</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834700" y="1318650"/>
            <a:ext cx="7437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Why is it useful </a:t>
            </a:r>
            <a:r>
              <a:rPr lang="en-GB" sz="3000">
                <a:solidFill>
                  <a:srgbClr val="FF0000"/>
                </a:solidFill>
              </a:rPr>
              <a:t>?</a:t>
            </a:r>
            <a:endParaRPr sz="3000">
              <a:solidFill>
                <a:srgbClr val="FF0000"/>
              </a:solidFill>
            </a:endParaRPr>
          </a:p>
        </p:txBody>
      </p:sp>
      <p:sp>
        <p:nvSpPr>
          <p:cNvPr id="197" name="Google Shape;197;p21"/>
          <p:cNvSpPr/>
          <p:nvPr/>
        </p:nvSpPr>
        <p:spPr>
          <a:xfrm>
            <a:off x="83470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8" name="Google Shape;198;p21"/>
          <p:cNvSpPr txBox="1"/>
          <p:nvPr>
            <p:ph idx="1" type="body"/>
          </p:nvPr>
        </p:nvSpPr>
        <p:spPr>
          <a:xfrm>
            <a:off x="128160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This will help user to know the future energy consumption and expected cost of electricity</a:t>
            </a:r>
            <a:r>
              <a:rPr lang="en-GB" sz="1400"/>
              <a:t>.</a:t>
            </a:r>
            <a:endParaRPr sz="1400"/>
          </a:p>
        </p:txBody>
      </p:sp>
      <p:sp>
        <p:nvSpPr>
          <p:cNvPr id="199" name="Google Shape;199;p21"/>
          <p:cNvSpPr/>
          <p:nvPr/>
        </p:nvSpPr>
        <p:spPr>
          <a:xfrm>
            <a:off x="83470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0" name="Google Shape;200;p21"/>
          <p:cNvSpPr txBox="1"/>
          <p:nvPr>
            <p:ph idx="1" type="body"/>
          </p:nvPr>
        </p:nvSpPr>
        <p:spPr>
          <a:xfrm>
            <a:off x="5006427"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User can take preventive measures regarding the </a:t>
            </a:r>
            <a:r>
              <a:rPr lang="en-GB" sz="1400"/>
              <a:t>anomalies</a:t>
            </a:r>
            <a:endParaRPr sz="1400"/>
          </a:p>
        </p:txBody>
      </p:sp>
      <p:sp>
        <p:nvSpPr>
          <p:cNvPr id="201" name="Google Shape;201;p21"/>
          <p:cNvSpPr/>
          <p:nvPr/>
        </p:nvSpPr>
        <p:spPr>
          <a:xfrm>
            <a:off x="452471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2" name="Google Shape;202;p21"/>
          <p:cNvSpPr txBox="1"/>
          <p:nvPr>
            <p:ph idx="1" type="body"/>
          </p:nvPr>
        </p:nvSpPr>
        <p:spPr>
          <a:xfrm>
            <a:off x="1281611" y="34040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444444"/>
                </a:solidFill>
                <a:highlight>
                  <a:schemeClr val="lt1"/>
                </a:highlight>
              </a:rPr>
              <a:t>User can plan budget of office accordingly</a:t>
            </a:r>
            <a:endParaRPr sz="1400"/>
          </a:p>
        </p:txBody>
      </p:sp>
      <p:sp>
        <p:nvSpPr>
          <p:cNvPr id="203" name="Google Shape;203;p21"/>
          <p:cNvSpPr/>
          <p:nvPr/>
        </p:nvSpPr>
        <p:spPr>
          <a:xfrm>
            <a:off x="452471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4" name="Google Shape;204;p21"/>
          <p:cNvSpPr txBox="1"/>
          <p:nvPr>
            <p:ph idx="1" type="body"/>
          </p:nvPr>
        </p:nvSpPr>
        <p:spPr>
          <a:xfrm>
            <a:off x="4970023"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444444"/>
                </a:solidFill>
                <a:highlight>
                  <a:schemeClr val="lt1"/>
                </a:highlight>
              </a:rPr>
              <a:t>Helps in deciding and planning for maintenance of the power systems.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8" name="Shape 208"/>
        <p:cNvGrpSpPr/>
        <p:nvPr/>
      </p:nvGrpSpPr>
      <p:grpSpPr>
        <a:xfrm>
          <a:off x="0" y="0"/>
          <a:ext cx="0" cy="0"/>
          <a:chOff x="0" y="0"/>
          <a:chExt cx="0" cy="0"/>
        </a:xfrm>
      </p:grpSpPr>
      <p:sp>
        <p:nvSpPr>
          <p:cNvPr id="209" name="Google Shape;209;p22"/>
          <p:cNvSpPr txBox="1"/>
          <p:nvPr>
            <p:ph type="title"/>
          </p:nvPr>
        </p:nvSpPr>
        <p:spPr>
          <a:xfrm>
            <a:off x="501925" y="1178575"/>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rPr lang="en-GB" sz="3000">
                <a:solidFill>
                  <a:srgbClr val="000000"/>
                </a:solidFill>
              </a:rPr>
              <a:t>Timeline</a:t>
            </a:r>
            <a:endParaRPr sz="3000"/>
          </a:p>
        </p:txBody>
      </p:sp>
      <p:sp>
        <p:nvSpPr>
          <p:cNvPr id="210" name="Google Shape;210;p22"/>
          <p:cNvSpPr txBox="1"/>
          <p:nvPr/>
        </p:nvSpPr>
        <p:spPr>
          <a:xfrm>
            <a:off x="398443" y="2583180"/>
            <a:ext cx="8278500" cy="84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3200">
              <a:solidFill>
                <a:srgbClr val="FFFFFF"/>
              </a:solidFill>
              <a:latin typeface="Roboto"/>
              <a:ea typeface="Roboto"/>
              <a:cs typeface="Roboto"/>
              <a:sym typeface="Roboto"/>
            </a:endParaRPr>
          </a:p>
        </p:txBody>
      </p:sp>
      <p:sp>
        <p:nvSpPr>
          <p:cNvPr id="211" name="Google Shape;211;p22"/>
          <p:cNvSpPr/>
          <p:nvPr/>
        </p:nvSpPr>
        <p:spPr>
          <a:xfrm>
            <a:off x="98104" y="3033064"/>
            <a:ext cx="1885200" cy="821700"/>
          </a:xfrm>
          <a:prstGeom prst="homePlate">
            <a:avLst>
              <a:gd fmla="val 50000" name="adj"/>
            </a:avLst>
          </a:prstGeom>
          <a:solidFill>
            <a:schemeClr val="dk1"/>
          </a:solidFill>
          <a:ln cap="flat" cmpd="sng" w="9525">
            <a:solidFill>
              <a:srgbClr val="F3F3F3"/>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 name="Google Shape;212;p22"/>
          <p:cNvSpPr txBox="1"/>
          <p:nvPr/>
        </p:nvSpPr>
        <p:spPr>
          <a:xfrm>
            <a:off x="174816" y="3184707"/>
            <a:ext cx="1465800" cy="5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EFEFEF"/>
                </a:solidFill>
                <a:latin typeface="Lato"/>
                <a:ea typeface="Lato"/>
                <a:cs typeface="Lato"/>
                <a:sym typeface="Lato"/>
              </a:rPr>
              <a:t>Week 1 &amp; 2</a:t>
            </a:r>
            <a:endParaRPr b="1" sz="1800">
              <a:solidFill>
                <a:srgbClr val="EFEFEF"/>
              </a:solidFill>
              <a:latin typeface="Lato"/>
              <a:ea typeface="Lato"/>
              <a:cs typeface="Lato"/>
              <a:sym typeface="Lato"/>
            </a:endParaRPr>
          </a:p>
        </p:txBody>
      </p:sp>
      <p:grpSp>
        <p:nvGrpSpPr>
          <p:cNvPr id="213" name="Google Shape;213;p22"/>
          <p:cNvGrpSpPr/>
          <p:nvPr/>
        </p:nvGrpSpPr>
        <p:grpSpPr>
          <a:xfrm>
            <a:off x="470681" y="2383868"/>
            <a:ext cx="200272" cy="654447"/>
            <a:chOff x="777447" y="1610215"/>
            <a:chExt cx="198900" cy="593656"/>
          </a:xfrm>
        </p:grpSpPr>
        <p:cxnSp>
          <p:nvCxnSpPr>
            <p:cNvPr id="214" name="Google Shape;214;p22"/>
            <p:cNvCxnSpPr/>
            <p:nvPr/>
          </p:nvCxnSpPr>
          <p:spPr>
            <a:xfrm>
              <a:off x="876909" y="1649171"/>
              <a:ext cx="0" cy="554700"/>
            </a:xfrm>
            <a:prstGeom prst="straightConnector1">
              <a:avLst/>
            </a:prstGeom>
            <a:noFill/>
            <a:ln cap="flat" cmpd="sng" w="9525">
              <a:solidFill>
                <a:srgbClr val="000000"/>
              </a:solidFill>
              <a:prstDash val="solid"/>
              <a:round/>
              <a:headEnd len="sm" w="sm" type="none"/>
              <a:tailEnd len="sm" w="sm" type="none"/>
            </a:ln>
          </p:spPr>
        </p:cxnSp>
        <p:sp>
          <p:nvSpPr>
            <p:cNvPr id="215" name="Google Shape;215;p22"/>
            <p:cNvSpPr/>
            <p:nvPr/>
          </p:nvSpPr>
          <p:spPr>
            <a:xfrm>
              <a:off x="777447" y="1610215"/>
              <a:ext cx="198900" cy="198900"/>
            </a:xfrm>
            <a:prstGeom prst="ellipse">
              <a:avLst/>
            </a:prstGeom>
            <a:solidFill>
              <a:srgbClr val="F4B4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22"/>
          <p:cNvSpPr/>
          <p:nvPr/>
        </p:nvSpPr>
        <p:spPr>
          <a:xfrm>
            <a:off x="1661083" y="3033064"/>
            <a:ext cx="2065200" cy="821700"/>
          </a:xfrm>
          <a:prstGeom prst="chevron">
            <a:avLst>
              <a:gd fmla="val 50000" name="adj"/>
            </a:avLst>
          </a:prstGeom>
          <a:solidFill>
            <a:srgbClr val="999999"/>
          </a:solidFill>
          <a:ln cap="flat" cmpd="sng" w="9525">
            <a:solidFill>
              <a:srgbClr val="F3F3F3"/>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7" name="Google Shape;217;p22"/>
          <p:cNvSpPr txBox="1"/>
          <p:nvPr/>
        </p:nvSpPr>
        <p:spPr>
          <a:xfrm>
            <a:off x="1984104" y="3184701"/>
            <a:ext cx="1465800" cy="5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Week 3 &amp; 4</a:t>
            </a:r>
            <a:endParaRPr b="1" sz="1800">
              <a:latin typeface="Lato"/>
              <a:ea typeface="Lato"/>
              <a:cs typeface="Lato"/>
              <a:sym typeface="Lato"/>
            </a:endParaRPr>
          </a:p>
        </p:txBody>
      </p:sp>
      <p:grpSp>
        <p:nvGrpSpPr>
          <p:cNvPr id="218" name="Google Shape;218;p22"/>
          <p:cNvGrpSpPr/>
          <p:nvPr/>
        </p:nvGrpSpPr>
        <p:grpSpPr>
          <a:xfrm>
            <a:off x="2049282" y="3848674"/>
            <a:ext cx="200272" cy="654446"/>
            <a:chOff x="2223534" y="2938958"/>
            <a:chExt cx="198900" cy="593656"/>
          </a:xfrm>
        </p:grpSpPr>
        <p:cxnSp>
          <p:nvCxnSpPr>
            <p:cNvPr id="219" name="Google Shape;219;p22"/>
            <p:cNvCxnSpPr/>
            <p:nvPr/>
          </p:nvCxnSpPr>
          <p:spPr>
            <a:xfrm rot="10800000">
              <a:off x="2322997" y="2938958"/>
              <a:ext cx="0" cy="554700"/>
            </a:xfrm>
            <a:prstGeom prst="straightConnector1">
              <a:avLst/>
            </a:prstGeom>
            <a:noFill/>
            <a:ln cap="flat" cmpd="sng" w="9525">
              <a:solidFill>
                <a:srgbClr val="000000"/>
              </a:solidFill>
              <a:prstDash val="solid"/>
              <a:round/>
              <a:headEnd len="sm" w="sm" type="none"/>
              <a:tailEnd len="sm" w="sm" type="none"/>
            </a:ln>
          </p:spPr>
        </p:cxnSp>
        <p:sp>
          <p:nvSpPr>
            <p:cNvPr id="220" name="Google Shape;220;p22"/>
            <p:cNvSpPr/>
            <p:nvPr/>
          </p:nvSpPr>
          <p:spPr>
            <a:xfrm flipH="1" rot="10800000">
              <a:off x="2223534" y="3333714"/>
              <a:ext cx="198900" cy="198900"/>
            </a:xfrm>
            <a:prstGeom prst="ellipse">
              <a:avLst/>
            </a:prstGeom>
            <a:solidFill>
              <a:srgbClr val="F4B4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2"/>
          <p:cNvSpPr/>
          <p:nvPr/>
        </p:nvSpPr>
        <p:spPr>
          <a:xfrm>
            <a:off x="3404089" y="3033064"/>
            <a:ext cx="2065200" cy="821700"/>
          </a:xfrm>
          <a:prstGeom prst="chevron">
            <a:avLst>
              <a:gd fmla="val 50000" name="adj"/>
            </a:avLst>
          </a:prstGeom>
          <a:solidFill>
            <a:schemeClr val="dk1"/>
          </a:solidFill>
          <a:ln cap="flat" cmpd="sng" w="9525">
            <a:solidFill>
              <a:srgbClr val="F3F3F3"/>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2" name="Google Shape;222;p22"/>
          <p:cNvSpPr txBox="1"/>
          <p:nvPr/>
        </p:nvSpPr>
        <p:spPr>
          <a:xfrm>
            <a:off x="3778625" y="3184707"/>
            <a:ext cx="1324500" cy="5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EFEFEF"/>
                </a:solidFill>
                <a:latin typeface="Lato"/>
                <a:ea typeface="Lato"/>
                <a:cs typeface="Lato"/>
                <a:sym typeface="Lato"/>
              </a:rPr>
              <a:t>R1</a:t>
            </a:r>
            <a:endParaRPr b="1" sz="1800">
              <a:solidFill>
                <a:srgbClr val="EFEFEF"/>
              </a:solidFill>
              <a:latin typeface="Lato"/>
              <a:ea typeface="Lato"/>
              <a:cs typeface="Lato"/>
              <a:sym typeface="Lato"/>
            </a:endParaRPr>
          </a:p>
        </p:txBody>
      </p:sp>
      <p:grpSp>
        <p:nvGrpSpPr>
          <p:cNvPr id="223" name="Google Shape;223;p22"/>
          <p:cNvGrpSpPr/>
          <p:nvPr/>
        </p:nvGrpSpPr>
        <p:grpSpPr>
          <a:xfrm>
            <a:off x="3702035" y="2383868"/>
            <a:ext cx="200272" cy="654447"/>
            <a:chOff x="3918084" y="1610215"/>
            <a:chExt cx="198900" cy="593656"/>
          </a:xfrm>
        </p:grpSpPr>
        <p:cxnSp>
          <p:nvCxnSpPr>
            <p:cNvPr id="224" name="Google Shape;224;p22"/>
            <p:cNvCxnSpPr/>
            <p:nvPr/>
          </p:nvCxnSpPr>
          <p:spPr>
            <a:xfrm>
              <a:off x="4017546" y="1649171"/>
              <a:ext cx="0" cy="554700"/>
            </a:xfrm>
            <a:prstGeom prst="straightConnector1">
              <a:avLst/>
            </a:prstGeom>
            <a:noFill/>
            <a:ln cap="flat" cmpd="sng" w="9525">
              <a:solidFill>
                <a:srgbClr val="000000"/>
              </a:solidFill>
              <a:prstDash val="solid"/>
              <a:round/>
              <a:headEnd len="sm" w="sm" type="none"/>
              <a:tailEnd len="sm" w="sm" type="none"/>
            </a:ln>
          </p:spPr>
        </p:cxnSp>
        <p:sp>
          <p:nvSpPr>
            <p:cNvPr id="225" name="Google Shape;225;p22"/>
            <p:cNvSpPr/>
            <p:nvPr/>
          </p:nvSpPr>
          <p:spPr>
            <a:xfrm>
              <a:off x="3918084" y="1610215"/>
              <a:ext cx="198900" cy="198900"/>
            </a:xfrm>
            <a:prstGeom prst="ellipse">
              <a:avLst/>
            </a:prstGeom>
            <a:solidFill>
              <a:srgbClr val="F4B4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22"/>
          <p:cNvSpPr/>
          <p:nvPr/>
        </p:nvSpPr>
        <p:spPr>
          <a:xfrm>
            <a:off x="5147096" y="3033064"/>
            <a:ext cx="2065200" cy="821700"/>
          </a:xfrm>
          <a:prstGeom prst="chevron">
            <a:avLst>
              <a:gd fmla="val 50000" name="adj"/>
            </a:avLst>
          </a:prstGeom>
          <a:solidFill>
            <a:srgbClr val="999999"/>
          </a:solidFill>
          <a:ln cap="flat" cmpd="sng" w="9525">
            <a:solidFill>
              <a:srgbClr val="F3F3F3"/>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7" name="Google Shape;227;p22"/>
          <p:cNvSpPr txBox="1"/>
          <p:nvPr/>
        </p:nvSpPr>
        <p:spPr>
          <a:xfrm>
            <a:off x="5515104" y="3184701"/>
            <a:ext cx="1465800" cy="5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Week 5 &amp; 6</a:t>
            </a:r>
            <a:endParaRPr b="1" sz="1800">
              <a:latin typeface="Lato"/>
              <a:ea typeface="Lato"/>
              <a:cs typeface="Lato"/>
              <a:sym typeface="Lato"/>
            </a:endParaRPr>
          </a:p>
        </p:txBody>
      </p:sp>
      <p:grpSp>
        <p:nvGrpSpPr>
          <p:cNvPr id="228" name="Google Shape;228;p22"/>
          <p:cNvGrpSpPr/>
          <p:nvPr/>
        </p:nvGrpSpPr>
        <p:grpSpPr>
          <a:xfrm>
            <a:off x="5310711" y="3848702"/>
            <a:ext cx="200272" cy="654446"/>
            <a:chOff x="5958946" y="2938958"/>
            <a:chExt cx="198900" cy="593656"/>
          </a:xfrm>
        </p:grpSpPr>
        <p:cxnSp>
          <p:nvCxnSpPr>
            <p:cNvPr id="229" name="Google Shape;229;p22"/>
            <p:cNvCxnSpPr/>
            <p:nvPr/>
          </p:nvCxnSpPr>
          <p:spPr>
            <a:xfrm rot="10800000">
              <a:off x="6058409" y="2938958"/>
              <a:ext cx="0" cy="554700"/>
            </a:xfrm>
            <a:prstGeom prst="straightConnector1">
              <a:avLst/>
            </a:prstGeom>
            <a:noFill/>
            <a:ln cap="flat" cmpd="sng" w="9525">
              <a:solidFill>
                <a:srgbClr val="000000"/>
              </a:solidFill>
              <a:prstDash val="solid"/>
              <a:round/>
              <a:headEnd len="sm" w="sm" type="none"/>
              <a:tailEnd len="sm" w="sm" type="none"/>
            </a:ln>
          </p:spPr>
        </p:cxnSp>
        <p:sp>
          <p:nvSpPr>
            <p:cNvPr id="230" name="Google Shape;230;p22"/>
            <p:cNvSpPr/>
            <p:nvPr/>
          </p:nvSpPr>
          <p:spPr>
            <a:xfrm flipH="1" rot="10800000">
              <a:off x="5958946" y="3333714"/>
              <a:ext cx="198900" cy="198900"/>
            </a:xfrm>
            <a:prstGeom prst="ellipse">
              <a:avLst/>
            </a:prstGeom>
            <a:solidFill>
              <a:srgbClr val="F4B4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2"/>
          <p:cNvSpPr/>
          <p:nvPr/>
        </p:nvSpPr>
        <p:spPr>
          <a:xfrm>
            <a:off x="6890103" y="3033064"/>
            <a:ext cx="2065200" cy="821700"/>
          </a:xfrm>
          <a:prstGeom prst="chevron">
            <a:avLst>
              <a:gd fmla="val 50000" name="adj"/>
            </a:avLst>
          </a:prstGeom>
          <a:solidFill>
            <a:schemeClr val="dk1"/>
          </a:solidFill>
          <a:ln cap="flat" cmpd="sng" w="9525">
            <a:solidFill>
              <a:srgbClr val="F3F3F3"/>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2" name="Google Shape;232;p22"/>
          <p:cNvSpPr txBox="1"/>
          <p:nvPr/>
        </p:nvSpPr>
        <p:spPr>
          <a:xfrm>
            <a:off x="7222066" y="3184707"/>
            <a:ext cx="1324500" cy="5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EFEFEF"/>
                </a:solidFill>
                <a:latin typeface="Lato"/>
                <a:ea typeface="Lato"/>
                <a:cs typeface="Lato"/>
                <a:sym typeface="Lato"/>
              </a:rPr>
              <a:t>R2</a:t>
            </a:r>
            <a:endParaRPr b="1" sz="1800">
              <a:solidFill>
                <a:srgbClr val="EFEFEF"/>
              </a:solidFill>
              <a:latin typeface="Lato"/>
              <a:ea typeface="Lato"/>
              <a:cs typeface="Lato"/>
              <a:sym typeface="Lato"/>
            </a:endParaRPr>
          </a:p>
        </p:txBody>
      </p:sp>
      <p:grpSp>
        <p:nvGrpSpPr>
          <p:cNvPr id="233" name="Google Shape;233;p22"/>
          <p:cNvGrpSpPr/>
          <p:nvPr/>
        </p:nvGrpSpPr>
        <p:grpSpPr>
          <a:xfrm>
            <a:off x="7017093" y="2383868"/>
            <a:ext cx="200272" cy="654447"/>
            <a:chOff x="3918084" y="1610215"/>
            <a:chExt cx="198900" cy="593656"/>
          </a:xfrm>
        </p:grpSpPr>
        <p:cxnSp>
          <p:nvCxnSpPr>
            <p:cNvPr id="234" name="Google Shape;234;p22"/>
            <p:cNvCxnSpPr/>
            <p:nvPr/>
          </p:nvCxnSpPr>
          <p:spPr>
            <a:xfrm>
              <a:off x="4017546" y="1649171"/>
              <a:ext cx="0" cy="554700"/>
            </a:xfrm>
            <a:prstGeom prst="straightConnector1">
              <a:avLst/>
            </a:prstGeom>
            <a:noFill/>
            <a:ln cap="flat" cmpd="sng" w="9525">
              <a:solidFill>
                <a:srgbClr val="000000"/>
              </a:solidFill>
              <a:prstDash val="solid"/>
              <a:round/>
              <a:headEnd len="sm" w="sm" type="none"/>
              <a:tailEnd len="sm" w="sm" type="none"/>
            </a:ln>
          </p:spPr>
        </p:cxnSp>
        <p:sp>
          <p:nvSpPr>
            <p:cNvPr id="235" name="Google Shape;235;p22"/>
            <p:cNvSpPr/>
            <p:nvPr/>
          </p:nvSpPr>
          <p:spPr>
            <a:xfrm>
              <a:off x="3918084" y="1610215"/>
              <a:ext cx="198900" cy="198900"/>
            </a:xfrm>
            <a:prstGeom prst="ellipse">
              <a:avLst/>
            </a:prstGeom>
            <a:solidFill>
              <a:srgbClr val="F4B4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2"/>
          <p:cNvSpPr txBox="1"/>
          <p:nvPr/>
        </p:nvSpPr>
        <p:spPr>
          <a:xfrm>
            <a:off x="670954" y="2048626"/>
            <a:ext cx="1813800" cy="70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Lato"/>
                <a:ea typeface="Lato"/>
                <a:cs typeface="Lato"/>
                <a:sym typeface="Lato"/>
              </a:rPr>
              <a:t>Domain knowledge gathering, requirement collection and analysis</a:t>
            </a:r>
            <a:endParaRPr sz="1200">
              <a:latin typeface="Lato"/>
              <a:ea typeface="Lato"/>
              <a:cs typeface="Lato"/>
              <a:sym typeface="Lato"/>
            </a:endParaRPr>
          </a:p>
          <a:p>
            <a:pPr indent="0" lvl="0" marL="0" rtl="0" algn="l">
              <a:lnSpc>
                <a:spcPct val="115000"/>
              </a:lnSpc>
              <a:spcBef>
                <a:spcPts val="1600"/>
              </a:spcBef>
              <a:spcAft>
                <a:spcPts val="1600"/>
              </a:spcAft>
              <a:buNone/>
            </a:pPr>
            <a:r>
              <a:t/>
            </a:r>
            <a:endParaRPr sz="1200">
              <a:latin typeface="Lato"/>
              <a:ea typeface="Lato"/>
              <a:cs typeface="Lato"/>
              <a:sym typeface="Lato"/>
            </a:endParaRPr>
          </a:p>
        </p:txBody>
      </p:sp>
      <p:sp>
        <p:nvSpPr>
          <p:cNvPr id="237" name="Google Shape;237;p22"/>
          <p:cNvSpPr txBox="1"/>
          <p:nvPr/>
        </p:nvSpPr>
        <p:spPr>
          <a:xfrm>
            <a:off x="2249554" y="4130026"/>
            <a:ext cx="1756500" cy="558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GB" sz="1200">
                <a:latin typeface="Lato"/>
                <a:ea typeface="Lato"/>
                <a:cs typeface="Lato"/>
                <a:sym typeface="Lato"/>
              </a:rPr>
              <a:t>System designing and prototyping</a:t>
            </a:r>
            <a:endParaRPr sz="1200">
              <a:latin typeface="Lato"/>
              <a:ea typeface="Lato"/>
              <a:cs typeface="Lato"/>
              <a:sym typeface="Lato"/>
            </a:endParaRPr>
          </a:p>
        </p:txBody>
      </p:sp>
      <p:sp>
        <p:nvSpPr>
          <p:cNvPr id="238" name="Google Shape;238;p22"/>
          <p:cNvSpPr txBox="1"/>
          <p:nvPr/>
        </p:nvSpPr>
        <p:spPr>
          <a:xfrm>
            <a:off x="3853429" y="2048626"/>
            <a:ext cx="1885200" cy="70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Lato"/>
                <a:ea typeface="Lato"/>
                <a:cs typeface="Lato"/>
                <a:sym typeface="Lato"/>
              </a:rPr>
              <a:t>Offline model for prediction and graphical analysis of data</a:t>
            </a:r>
            <a:endParaRPr sz="1200">
              <a:latin typeface="Lato"/>
              <a:ea typeface="Lato"/>
              <a:cs typeface="Lato"/>
              <a:sym typeface="Lato"/>
            </a:endParaRPr>
          </a:p>
          <a:p>
            <a:pPr indent="0" lvl="0" marL="0" rtl="0" algn="l">
              <a:lnSpc>
                <a:spcPct val="115000"/>
              </a:lnSpc>
              <a:spcBef>
                <a:spcPts val="1600"/>
              </a:spcBef>
              <a:spcAft>
                <a:spcPts val="1600"/>
              </a:spcAft>
              <a:buNone/>
            </a:pPr>
            <a:r>
              <a:t/>
            </a:r>
            <a:endParaRPr sz="1200">
              <a:latin typeface="Lato"/>
              <a:ea typeface="Lato"/>
              <a:cs typeface="Lato"/>
              <a:sym typeface="Lato"/>
            </a:endParaRPr>
          </a:p>
        </p:txBody>
      </p:sp>
      <p:sp>
        <p:nvSpPr>
          <p:cNvPr id="239" name="Google Shape;239;p22"/>
          <p:cNvSpPr txBox="1"/>
          <p:nvPr/>
        </p:nvSpPr>
        <p:spPr>
          <a:xfrm>
            <a:off x="5570032" y="4082176"/>
            <a:ext cx="1960800" cy="6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latin typeface="Lato"/>
                <a:ea typeface="Lato"/>
                <a:cs typeface="Lato"/>
                <a:sym typeface="Lato"/>
              </a:rPr>
              <a:t>Detailed system designing, complete frontend and system integration</a:t>
            </a:r>
            <a:endParaRPr sz="1200">
              <a:latin typeface="Lato"/>
              <a:ea typeface="Lato"/>
              <a:cs typeface="Lato"/>
              <a:sym typeface="Lato"/>
            </a:endParaRPr>
          </a:p>
        </p:txBody>
      </p:sp>
      <p:sp>
        <p:nvSpPr>
          <p:cNvPr id="240" name="Google Shape;240;p22"/>
          <p:cNvSpPr txBox="1"/>
          <p:nvPr/>
        </p:nvSpPr>
        <p:spPr>
          <a:xfrm>
            <a:off x="7212304" y="2090629"/>
            <a:ext cx="15786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latin typeface="Lato"/>
                <a:ea typeface="Lato"/>
                <a:cs typeface="Lato"/>
                <a:sym typeface="Lato"/>
              </a:rPr>
              <a:t>Final deployable system after testing</a:t>
            </a:r>
            <a:endParaRPr sz="12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44" name="Shape 244"/>
        <p:cNvGrpSpPr/>
        <p:nvPr/>
      </p:nvGrpSpPr>
      <p:grpSpPr>
        <a:xfrm>
          <a:off x="0" y="0"/>
          <a:ext cx="0" cy="0"/>
          <a:chOff x="0" y="0"/>
          <a:chExt cx="0" cy="0"/>
        </a:xfrm>
      </p:grpSpPr>
      <p:sp>
        <p:nvSpPr>
          <p:cNvPr id="245" name="Google Shape;245;p23"/>
          <p:cNvSpPr txBox="1"/>
          <p:nvPr>
            <p:ph idx="4294967295" type="body"/>
          </p:nvPr>
        </p:nvSpPr>
        <p:spPr>
          <a:xfrm>
            <a:off x="847900" y="2202700"/>
            <a:ext cx="1299000" cy="138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6000">
                <a:solidFill>
                  <a:srgbClr val="FFFFFF"/>
                </a:solidFill>
              </a:rPr>
              <a:t>R</a:t>
            </a:r>
            <a:r>
              <a:rPr lang="en-GB" sz="6000">
                <a:solidFill>
                  <a:srgbClr val="FF9900"/>
                </a:solidFill>
                <a:latin typeface="Lato Black"/>
                <a:ea typeface="Lato Black"/>
                <a:cs typeface="Lato Black"/>
                <a:sym typeface="Lato Black"/>
              </a:rPr>
              <a:t>1</a:t>
            </a:r>
            <a:r>
              <a:rPr lang="en-GB" sz="6000">
                <a:solidFill>
                  <a:srgbClr val="FFFFFF"/>
                </a:solidFill>
                <a:latin typeface="Lato Black"/>
                <a:ea typeface="Lato Black"/>
                <a:cs typeface="Lato Black"/>
                <a:sym typeface="Lato Black"/>
              </a:rPr>
              <a:t> </a:t>
            </a:r>
            <a:endParaRPr sz="6000">
              <a:solidFill>
                <a:srgbClr val="FF0000"/>
              </a:solidFill>
              <a:latin typeface="Lato Black"/>
              <a:ea typeface="Lato Black"/>
              <a:cs typeface="Lato Black"/>
              <a:sym typeface="Lato Black"/>
            </a:endParaRPr>
          </a:p>
        </p:txBody>
      </p:sp>
      <p:sp>
        <p:nvSpPr>
          <p:cNvPr id="246" name="Google Shape;246;p23"/>
          <p:cNvSpPr txBox="1"/>
          <p:nvPr/>
        </p:nvSpPr>
        <p:spPr>
          <a:xfrm>
            <a:off x="3737550" y="270000"/>
            <a:ext cx="5247000" cy="4603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rPr b="1" lang="en-GB" sz="1600">
                <a:solidFill>
                  <a:srgbClr val="E69138"/>
                </a:solidFill>
                <a:latin typeface="Roboto"/>
                <a:ea typeface="Roboto"/>
                <a:cs typeface="Roboto"/>
                <a:sym typeface="Roboto"/>
              </a:rPr>
              <a:t>Energy Prediction Model</a:t>
            </a:r>
            <a:r>
              <a:rPr lang="en-GB" sz="1600">
                <a:latin typeface="Roboto"/>
                <a:ea typeface="Roboto"/>
                <a:cs typeface="Roboto"/>
                <a:sym typeface="Roboto"/>
              </a:rPr>
              <a:t> </a:t>
            </a:r>
            <a:r>
              <a:rPr lang="en-GB" sz="1600">
                <a:solidFill>
                  <a:srgbClr val="E69138"/>
                </a:solidFill>
                <a:latin typeface="Roboto"/>
                <a:ea typeface="Roboto"/>
                <a:cs typeface="Roboto"/>
                <a:sym typeface="Roboto"/>
              </a:rPr>
              <a:t>:</a:t>
            </a:r>
            <a:r>
              <a:rPr lang="en-GB" sz="1600">
                <a:latin typeface="Roboto"/>
                <a:ea typeface="Roboto"/>
                <a:cs typeface="Roboto"/>
                <a:sym typeface="Roboto"/>
              </a:rPr>
              <a:t> </a:t>
            </a:r>
            <a:r>
              <a:rPr lang="en-GB" sz="1600">
                <a:solidFill>
                  <a:srgbClr val="FFFFFF"/>
                </a:solidFill>
                <a:latin typeface="Lato"/>
                <a:ea typeface="Lato"/>
                <a:cs typeface="Lato"/>
                <a:sym typeface="Lato"/>
              </a:rPr>
              <a:t>We have implemented ML Model Prophet to predict the future energy consumption. Graphical Analysis of the actual data and predicted data is also done. We will be presenting the model in the jupyter notebook.</a:t>
            </a:r>
            <a:endParaRPr sz="1600">
              <a:solidFill>
                <a:srgbClr val="FFFFFF"/>
              </a:solidFill>
              <a:latin typeface="Lato"/>
              <a:ea typeface="Lato"/>
              <a:cs typeface="Lato"/>
              <a:sym typeface="La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b="1" lang="en-GB" sz="1600">
                <a:solidFill>
                  <a:srgbClr val="E69138"/>
                </a:solidFill>
                <a:latin typeface="Roboto"/>
                <a:ea typeface="Roboto"/>
                <a:cs typeface="Roboto"/>
                <a:sym typeface="Roboto"/>
              </a:rPr>
              <a:t>Web App (Part of R2)</a:t>
            </a:r>
            <a:r>
              <a:rPr lang="en-GB" sz="1600">
                <a:solidFill>
                  <a:srgbClr val="E69138"/>
                </a:solidFill>
                <a:latin typeface="Roboto"/>
                <a:ea typeface="Roboto"/>
                <a:cs typeface="Roboto"/>
                <a:sym typeface="Roboto"/>
              </a:rPr>
              <a:t>:</a:t>
            </a:r>
            <a:r>
              <a:rPr lang="en-GB" sz="1600">
                <a:latin typeface="Roboto"/>
                <a:ea typeface="Roboto"/>
                <a:cs typeface="Roboto"/>
                <a:sym typeface="Roboto"/>
              </a:rPr>
              <a:t> </a:t>
            </a:r>
            <a:r>
              <a:rPr lang="en-GB" sz="1600">
                <a:solidFill>
                  <a:srgbClr val="FFFFFF"/>
                </a:solidFill>
                <a:latin typeface="Lato"/>
                <a:ea typeface="Lato"/>
                <a:cs typeface="Lato"/>
                <a:sym typeface="Lato"/>
              </a:rPr>
              <a:t>A Webapp is made using Express, NodeJs and MongoDb. The webapp has login, register use cases. After login, user can enter date and time and will get the predicted energy consumption on the webApp.</a:t>
            </a:r>
            <a:endParaRPr sz="1600">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0" name="Shape 250"/>
        <p:cNvGrpSpPr/>
        <p:nvPr/>
      </p:nvGrpSpPr>
      <p:grpSpPr>
        <a:xfrm>
          <a:off x="0" y="0"/>
          <a:ext cx="0" cy="0"/>
          <a:chOff x="0" y="0"/>
          <a:chExt cx="0" cy="0"/>
        </a:xfrm>
      </p:grpSpPr>
      <p:sp>
        <p:nvSpPr>
          <p:cNvPr id="251" name="Google Shape;251;p24"/>
          <p:cNvSpPr txBox="1"/>
          <p:nvPr/>
        </p:nvSpPr>
        <p:spPr>
          <a:xfrm>
            <a:off x="3219925" y="1043175"/>
            <a:ext cx="5359500" cy="4603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1600">
                <a:solidFill>
                  <a:srgbClr val="E69138"/>
                </a:solidFill>
                <a:latin typeface="Lato"/>
                <a:ea typeface="Lato"/>
                <a:cs typeface="Lato"/>
                <a:sym typeface="Lato"/>
              </a:rPr>
              <a:t>User Interface :</a:t>
            </a:r>
            <a:r>
              <a:rPr lang="en-GB" sz="1600">
                <a:solidFill>
                  <a:srgbClr val="FFFFFF"/>
                </a:solidFill>
                <a:latin typeface="Lato"/>
                <a:ea typeface="Lato"/>
                <a:cs typeface="Lato"/>
                <a:sym typeface="Lato"/>
              </a:rPr>
              <a:t> An interactive user interface is developed for the users. The webapp offers many functionalities like login, register, view temperature, energy and budget prediction, graphical analysis of energy consumption, anomaly detection in consumption, notification system, dashboard and customer care.</a:t>
            </a:r>
            <a:endParaRPr sz="1600">
              <a:solidFill>
                <a:srgbClr val="FFFFFF"/>
              </a:solidFill>
              <a:latin typeface="Lato"/>
              <a:ea typeface="Lato"/>
              <a:cs typeface="Lato"/>
              <a:sym typeface="Lato"/>
            </a:endParaRPr>
          </a:p>
          <a:p>
            <a:pPr indent="0" lvl="0" marL="457200" rtl="0" algn="just">
              <a:spcBef>
                <a:spcPts val="0"/>
              </a:spcBef>
              <a:spcAft>
                <a:spcPts val="0"/>
              </a:spcAft>
              <a:buNone/>
            </a:pPr>
            <a:r>
              <a:t/>
            </a:r>
            <a:endParaRPr sz="1600">
              <a:solidFill>
                <a:srgbClr val="FFFFFF"/>
              </a:solidFill>
              <a:latin typeface="Lato"/>
              <a:ea typeface="Lato"/>
              <a:cs typeface="Lato"/>
              <a:sym typeface="Lato"/>
            </a:endParaRPr>
          </a:p>
          <a:p>
            <a:pPr indent="0" lvl="0" marL="0" rtl="0" algn="just">
              <a:spcBef>
                <a:spcPts val="0"/>
              </a:spcBef>
              <a:spcAft>
                <a:spcPts val="0"/>
              </a:spcAft>
              <a:buNone/>
            </a:pPr>
            <a:r>
              <a:rPr b="1" lang="en-GB" sz="1600">
                <a:solidFill>
                  <a:srgbClr val="E69138"/>
                </a:solidFill>
                <a:latin typeface="Lato"/>
                <a:ea typeface="Lato"/>
                <a:cs typeface="Lato"/>
                <a:sym typeface="Lato"/>
              </a:rPr>
              <a:t>ML Model :</a:t>
            </a:r>
            <a:r>
              <a:rPr lang="en-GB" sz="1600">
                <a:solidFill>
                  <a:srgbClr val="FFFFFF"/>
                </a:solidFill>
                <a:latin typeface="Lato"/>
                <a:ea typeface="Lato"/>
                <a:cs typeface="Lato"/>
                <a:sym typeface="Lato"/>
              </a:rPr>
              <a:t> ML Model trained in R1 is linked to the user interface which takes date and time and will predict the future energy consumption.</a:t>
            </a:r>
            <a:endParaRPr sz="1600">
              <a:solidFill>
                <a:srgbClr val="FFFFFF"/>
              </a:solidFill>
              <a:latin typeface="Lato"/>
              <a:ea typeface="Lato"/>
              <a:cs typeface="Lato"/>
              <a:sym typeface="Lato"/>
            </a:endParaRPr>
          </a:p>
          <a:p>
            <a:pPr indent="0" lvl="0" marL="914400" rtl="0" algn="just">
              <a:spcBef>
                <a:spcPts val="0"/>
              </a:spcBef>
              <a:spcAft>
                <a:spcPts val="0"/>
              </a:spcAft>
              <a:buNone/>
            </a:pPr>
            <a:r>
              <a:t/>
            </a:r>
            <a:endParaRPr sz="1600">
              <a:solidFill>
                <a:srgbClr val="FFFFFF"/>
              </a:solidFill>
              <a:latin typeface="Lato"/>
              <a:ea typeface="Lato"/>
              <a:cs typeface="Lato"/>
              <a:sym typeface="Lato"/>
            </a:endParaRPr>
          </a:p>
          <a:p>
            <a:pPr indent="0" lvl="0" marL="0" rtl="0" algn="just">
              <a:spcBef>
                <a:spcPts val="0"/>
              </a:spcBef>
              <a:spcAft>
                <a:spcPts val="0"/>
              </a:spcAft>
              <a:buNone/>
            </a:pPr>
            <a:r>
              <a:rPr b="1" lang="en-GB" sz="1600">
                <a:solidFill>
                  <a:srgbClr val="E69138"/>
                </a:solidFill>
                <a:latin typeface="Lato"/>
                <a:ea typeface="Lato"/>
                <a:cs typeface="Lato"/>
                <a:sym typeface="Lato"/>
              </a:rPr>
              <a:t>Feature Engineering :</a:t>
            </a:r>
            <a:r>
              <a:rPr b="1" lang="en-GB" sz="1600">
                <a:solidFill>
                  <a:srgbClr val="FFFFFF"/>
                </a:solidFill>
                <a:latin typeface="Lato"/>
                <a:ea typeface="Lato"/>
                <a:cs typeface="Lato"/>
                <a:sym typeface="Lato"/>
              </a:rPr>
              <a:t> </a:t>
            </a:r>
            <a:r>
              <a:rPr lang="en-GB" sz="1600">
                <a:solidFill>
                  <a:srgbClr val="FFFFFF"/>
                </a:solidFill>
                <a:latin typeface="Lato"/>
                <a:ea typeface="Lato"/>
                <a:cs typeface="Lato"/>
                <a:sym typeface="Lato"/>
              </a:rPr>
              <a:t>We added temperature and holiday as features in model.</a:t>
            </a:r>
            <a:br>
              <a:rPr lang="en-GB" sz="1600">
                <a:solidFill>
                  <a:srgbClr val="FFFFFF"/>
                </a:solidFill>
                <a:latin typeface="Lato"/>
                <a:ea typeface="Lato"/>
                <a:cs typeface="Lato"/>
                <a:sym typeface="Lato"/>
              </a:rPr>
            </a:br>
            <a:endParaRPr sz="1600">
              <a:solidFill>
                <a:srgbClr val="FFFFFF"/>
              </a:solidFill>
              <a:latin typeface="Lato"/>
              <a:ea typeface="Lato"/>
              <a:cs typeface="Lato"/>
              <a:sym typeface="Lato"/>
            </a:endParaRPr>
          </a:p>
          <a:p>
            <a:pPr indent="0" lvl="0" marL="0" rtl="0" algn="just">
              <a:spcBef>
                <a:spcPts val="0"/>
              </a:spcBef>
              <a:spcAft>
                <a:spcPts val="0"/>
              </a:spcAft>
              <a:buNone/>
            </a:pPr>
            <a:r>
              <a:t/>
            </a:r>
            <a:endParaRPr sz="1600">
              <a:solidFill>
                <a:srgbClr val="FFFFFF"/>
              </a:solidFill>
              <a:latin typeface="Lato"/>
              <a:ea typeface="Lato"/>
              <a:cs typeface="Lato"/>
              <a:sym typeface="Lato"/>
            </a:endParaRPr>
          </a:p>
        </p:txBody>
      </p:sp>
      <p:sp>
        <p:nvSpPr>
          <p:cNvPr id="252" name="Google Shape;252;p24"/>
          <p:cNvSpPr txBox="1"/>
          <p:nvPr>
            <p:ph idx="4294967295" type="body"/>
          </p:nvPr>
        </p:nvSpPr>
        <p:spPr>
          <a:xfrm>
            <a:off x="847900" y="2202700"/>
            <a:ext cx="1299000" cy="138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6000">
                <a:solidFill>
                  <a:srgbClr val="FFFFFF"/>
                </a:solidFill>
              </a:rPr>
              <a:t>R</a:t>
            </a:r>
            <a:r>
              <a:rPr lang="en-GB" sz="6000">
                <a:solidFill>
                  <a:srgbClr val="FF9900"/>
                </a:solidFill>
                <a:latin typeface="Lato Black"/>
                <a:ea typeface="Lato Black"/>
                <a:cs typeface="Lato Black"/>
                <a:sym typeface="Lato Black"/>
              </a:rPr>
              <a:t>2</a:t>
            </a:r>
            <a:r>
              <a:rPr lang="en-GB" sz="6000">
                <a:solidFill>
                  <a:srgbClr val="FFFFFF"/>
                </a:solidFill>
                <a:latin typeface="Lato Black"/>
                <a:ea typeface="Lato Black"/>
                <a:cs typeface="Lato Black"/>
                <a:sym typeface="Lato Black"/>
              </a:rPr>
              <a:t> </a:t>
            </a:r>
            <a:endParaRPr sz="6000">
              <a:solidFill>
                <a:srgbClr val="FF0000"/>
              </a:solidFill>
              <a:latin typeface="Lato Black"/>
              <a:ea typeface="Lato Black"/>
              <a:cs typeface="Lato Black"/>
              <a:sym typeface="Lato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6" name="Shape 256"/>
        <p:cNvGrpSpPr/>
        <p:nvPr/>
      </p:nvGrpSpPr>
      <p:grpSpPr>
        <a:xfrm>
          <a:off x="0" y="0"/>
          <a:ext cx="0" cy="0"/>
          <a:chOff x="0" y="0"/>
          <a:chExt cx="0" cy="0"/>
        </a:xfrm>
      </p:grpSpPr>
      <p:sp>
        <p:nvSpPr>
          <p:cNvPr id="257" name="Google Shape;257;p25"/>
          <p:cNvSpPr txBox="1"/>
          <p:nvPr/>
        </p:nvSpPr>
        <p:spPr>
          <a:xfrm>
            <a:off x="2982350" y="1216000"/>
            <a:ext cx="5359500" cy="3832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1600">
                <a:solidFill>
                  <a:srgbClr val="E69138"/>
                </a:solidFill>
                <a:latin typeface="Lato"/>
                <a:ea typeface="Lato"/>
                <a:cs typeface="Lato"/>
                <a:sym typeface="Lato"/>
              </a:rPr>
              <a:t>Past Year Temperature Data</a:t>
            </a:r>
            <a:r>
              <a:rPr b="1" lang="en-GB" sz="1600">
                <a:solidFill>
                  <a:srgbClr val="E69138"/>
                </a:solidFill>
                <a:latin typeface="Lato"/>
                <a:ea typeface="Lato"/>
                <a:cs typeface="Lato"/>
                <a:sym typeface="Lato"/>
              </a:rPr>
              <a:t> :</a:t>
            </a:r>
            <a:r>
              <a:rPr b="1" lang="en-GB" sz="1600">
                <a:solidFill>
                  <a:schemeClr val="lt1"/>
                </a:solidFill>
                <a:latin typeface="Lato"/>
                <a:ea typeface="Lato"/>
                <a:cs typeface="Lato"/>
                <a:sym typeface="Lato"/>
              </a:rPr>
              <a:t> </a:t>
            </a:r>
            <a:r>
              <a:rPr lang="en-GB" sz="1600">
                <a:solidFill>
                  <a:schemeClr val="lt1"/>
                </a:solidFill>
                <a:latin typeface="Lato"/>
                <a:ea typeface="Lato"/>
                <a:cs typeface="Lato"/>
                <a:sym typeface="Lato"/>
              </a:rPr>
              <a:t>We arranged to get previous year’s temperature data required for our model.</a:t>
            </a:r>
            <a:endParaRPr b="1" sz="1600">
              <a:solidFill>
                <a:srgbClr val="E69138"/>
              </a:solidFill>
              <a:latin typeface="Lato"/>
              <a:ea typeface="Lato"/>
              <a:cs typeface="Lato"/>
              <a:sym typeface="Lato"/>
            </a:endParaRPr>
          </a:p>
          <a:p>
            <a:pPr indent="0" lvl="0" marL="0" rtl="0" algn="just">
              <a:spcBef>
                <a:spcPts val="0"/>
              </a:spcBef>
              <a:spcAft>
                <a:spcPts val="0"/>
              </a:spcAft>
              <a:buNone/>
            </a:pPr>
            <a:r>
              <a:t/>
            </a:r>
            <a:endParaRPr b="1" sz="1600">
              <a:solidFill>
                <a:srgbClr val="E69138"/>
              </a:solidFill>
              <a:latin typeface="Lato"/>
              <a:ea typeface="Lato"/>
              <a:cs typeface="Lato"/>
              <a:sym typeface="Lato"/>
            </a:endParaRPr>
          </a:p>
          <a:p>
            <a:pPr indent="0" lvl="0" marL="0" rtl="0" algn="just">
              <a:spcBef>
                <a:spcPts val="0"/>
              </a:spcBef>
              <a:spcAft>
                <a:spcPts val="0"/>
              </a:spcAft>
              <a:buNone/>
            </a:pPr>
            <a:r>
              <a:rPr b="1" lang="en-GB" sz="1600">
                <a:solidFill>
                  <a:srgbClr val="E69138"/>
                </a:solidFill>
                <a:latin typeface="Lato"/>
                <a:ea typeface="Lato"/>
                <a:cs typeface="Lato"/>
                <a:sym typeface="Lato"/>
              </a:rPr>
              <a:t>Weather Prediction</a:t>
            </a:r>
            <a:r>
              <a:rPr b="1" lang="en-GB" sz="1600">
                <a:solidFill>
                  <a:srgbClr val="E69138"/>
                </a:solidFill>
                <a:latin typeface="Lato"/>
                <a:ea typeface="Lato"/>
                <a:cs typeface="Lato"/>
                <a:sym typeface="Lato"/>
              </a:rPr>
              <a:t> :</a:t>
            </a:r>
            <a:r>
              <a:rPr lang="en-GB" sz="1600">
                <a:solidFill>
                  <a:srgbClr val="FFFFFF"/>
                </a:solidFill>
                <a:latin typeface="Lato"/>
                <a:ea typeface="Lato"/>
                <a:cs typeface="Lato"/>
                <a:sym typeface="Lato"/>
              </a:rPr>
              <a:t> Predicted weather predictions using Open Weather API.</a:t>
            </a:r>
            <a:endParaRPr sz="1600">
              <a:solidFill>
                <a:srgbClr val="FFFFFF"/>
              </a:solidFill>
              <a:latin typeface="Lato"/>
              <a:ea typeface="Lato"/>
              <a:cs typeface="Lato"/>
              <a:sym typeface="Lato"/>
            </a:endParaRPr>
          </a:p>
          <a:p>
            <a:pPr indent="0" lvl="0" marL="0" rtl="0" algn="just">
              <a:spcBef>
                <a:spcPts val="0"/>
              </a:spcBef>
              <a:spcAft>
                <a:spcPts val="0"/>
              </a:spcAft>
              <a:buNone/>
            </a:pPr>
            <a:r>
              <a:t/>
            </a:r>
            <a:endParaRPr sz="1600">
              <a:solidFill>
                <a:srgbClr val="FFFFFF"/>
              </a:solidFill>
              <a:latin typeface="Lato"/>
              <a:ea typeface="Lato"/>
              <a:cs typeface="Lato"/>
              <a:sym typeface="Lato"/>
            </a:endParaRPr>
          </a:p>
          <a:p>
            <a:pPr indent="0" lvl="0" marL="0" rtl="0" algn="just">
              <a:spcBef>
                <a:spcPts val="0"/>
              </a:spcBef>
              <a:spcAft>
                <a:spcPts val="0"/>
              </a:spcAft>
              <a:buNone/>
            </a:pPr>
            <a:r>
              <a:rPr b="1" lang="en-GB" sz="1600">
                <a:solidFill>
                  <a:srgbClr val="E69138"/>
                </a:solidFill>
                <a:latin typeface="Lato"/>
                <a:ea typeface="Lato"/>
                <a:cs typeface="Lato"/>
                <a:sym typeface="Lato"/>
              </a:rPr>
              <a:t>Download Data option :</a:t>
            </a:r>
            <a:r>
              <a:rPr lang="en-GB" sz="1600">
                <a:solidFill>
                  <a:schemeClr val="lt1"/>
                </a:solidFill>
                <a:latin typeface="Lato"/>
                <a:ea typeface="Lato"/>
                <a:cs typeface="Lato"/>
                <a:sym typeface="Lato"/>
              </a:rPr>
              <a:t> Apart from our main SRS we also provided some extra features due to client’s demand like option to download predicted data values for both graph and normal prediction.</a:t>
            </a:r>
            <a:br>
              <a:rPr lang="en-GB" sz="1600">
                <a:solidFill>
                  <a:srgbClr val="FFFFFF"/>
                </a:solidFill>
                <a:latin typeface="Lato"/>
                <a:ea typeface="Lato"/>
                <a:cs typeface="Lato"/>
                <a:sym typeface="Lato"/>
              </a:rPr>
            </a:br>
            <a:endParaRPr sz="1600">
              <a:solidFill>
                <a:srgbClr val="FFFFFF"/>
              </a:solidFill>
              <a:latin typeface="Lato"/>
              <a:ea typeface="Lato"/>
              <a:cs typeface="Lato"/>
              <a:sym typeface="Lato"/>
            </a:endParaRPr>
          </a:p>
          <a:p>
            <a:pPr indent="0" lvl="0" marL="0" rtl="0" algn="just">
              <a:spcBef>
                <a:spcPts val="0"/>
              </a:spcBef>
              <a:spcAft>
                <a:spcPts val="0"/>
              </a:spcAft>
              <a:buNone/>
            </a:pPr>
            <a:r>
              <a:rPr b="1" lang="en-GB" sz="1600">
                <a:solidFill>
                  <a:srgbClr val="E69138"/>
                </a:solidFill>
                <a:latin typeface="Lato"/>
                <a:ea typeface="Lato"/>
                <a:cs typeface="Lato"/>
                <a:sym typeface="Lato"/>
              </a:rPr>
              <a:t>Testing :</a:t>
            </a:r>
            <a:r>
              <a:rPr b="1" lang="en-GB" sz="1600">
                <a:solidFill>
                  <a:schemeClr val="lt1"/>
                </a:solidFill>
                <a:latin typeface="Lato"/>
                <a:ea typeface="Lato"/>
                <a:cs typeface="Lato"/>
                <a:sym typeface="Lato"/>
              </a:rPr>
              <a:t> </a:t>
            </a:r>
            <a:r>
              <a:rPr lang="en-GB" sz="1600">
                <a:solidFill>
                  <a:schemeClr val="lt1"/>
                </a:solidFill>
                <a:latin typeface="Lato"/>
                <a:ea typeface="Lato"/>
                <a:cs typeface="Lato"/>
                <a:sym typeface="Lato"/>
              </a:rPr>
              <a:t>APIs will be tested using Postman and Pytest. Unit testing is also done. </a:t>
            </a:r>
            <a:endParaRPr sz="1600">
              <a:solidFill>
                <a:srgbClr val="FFFFFF"/>
              </a:solidFill>
              <a:latin typeface="Lato"/>
              <a:ea typeface="Lato"/>
              <a:cs typeface="Lato"/>
              <a:sym typeface="Lato"/>
            </a:endParaRPr>
          </a:p>
        </p:txBody>
      </p:sp>
      <p:sp>
        <p:nvSpPr>
          <p:cNvPr id="258" name="Google Shape;258;p25"/>
          <p:cNvSpPr txBox="1"/>
          <p:nvPr>
            <p:ph idx="4294967295" type="body"/>
          </p:nvPr>
        </p:nvSpPr>
        <p:spPr>
          <a:xfrm>
            <a:off x="847900" y="2202700"/>
            <a:ext cx="1299000" cy="138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6000">
                <a:solidFill>
                  <a:srgbClr val="FFFFFF"/>
                </a:solidFill>
              </a:rPr>
              <a:t>R</a:t>
            </a:r>
            <a:r>
              <a:rPr lang="en-GB" sz="6000">
                <a:solidFill>
                  <a:srgbClr val="FF9900"/>
                </a:solidFill>
                <a:latin typeface="Lato Black"/>
                <a:ea typeface="Lato Black"/>
                <a:cs typeface="Lato Black"/>
                <a:sym typeface="Lato Black"/>
              </a:rPr>
              <a:t>2</a:t>
            </a:r>
            <a:r>
              <a:rPr lang="en-GB" sz="6000">
                <a:solidFill>
                  <a:srgbClr val="FFFFFF"/>
                </a:solidFill>
                <a:latin typeface="Lato Black"/>
                <a:ea typeface="Lato Black"/>
                <a:cs typeface="Lato Black"/>
                <a:sym typeface="Lato Black"/>
              </a:rPr>
              <a:t> </a:t>
            </a:r>
            <a:endParaRPr sz="6000">
              <a:solidFill>
                <a:srgbClr val="FF0000"/>
              </a:solidFill>
              <a:latin typeface="Lato Black"/>
              <a:ea typeface="Lato Black"/>
              <a:cs typeface="Lato Black"/>
              <a:sym typeface="Lato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405325" y="1300375"/>
            <a:ext cx="3705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Product Devel</a:t>
            </a:r>
            <a:r>
              <a:rPr lang="en-GB"/>
              <a:t>opment</a:t>
            </a:r>
            <a:endParaRPr/>
          </a:p>
        </p:txBody>
      </p:sp>
      <p:sp>
        <p:nvSpPr>
          <p:cNvPr id="264" name="Google Shape;264;p26"/>
          <p:cNvSpPr txBox="1"/>
          <p:nvPr>
            <p:ph idx="1" type="body"/>
          </p:nvPr>
        </p:nvSpPr>
        <p:spPr>
          <a:xfrm>
            <a:off x="465575" y="1946875"/>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000000"/>
                </a:solidFill>
              </a:rPr>
              <a:t>Scrum is an agile project management methodology or framework used primarily for software development projects with the goal of delivering new software capability every 2-4 weeks.</a:t>
            </a:r>
            <a:endParaRPr sz="1100">
              <a:solidFill>
                <a:srgbClr val="000000"/>
              </a:solidFill>
            </a:endParaRPr>
          </a:p>
        </p:txBody>
      </p:sp>
      <p:sp>
        <p:nvSpPr>
          <p:cNvPr id="265" name="Google Shape;265;p26"/>
          <p:cNvSpPr txBox="1"/>
          <p:nvPr/>
        </p:nvSpPr>
        <p:spPr>
          <a:xfrm>
            <a:off x="478880" y="306488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C</a:t>
            </a:r>
            <a:r>
              <a:rPr lang="en-GB" sz="1000">
                <a:latin typeface="Lato"/>
                <a:ea typeface="Lato"/>
                <a:cs typeface="Lato"/>
                <a:sym typeface="Lato"/>
              </a:rPr>
              <a:t>ustomer collaboration over documentation</a:t>
            </a:r>
            <a:endParaRPr/>
          </a:p>
        </p:txBody>
      </p:sp>
      <p:sp>
        <p:nvSpPr>
          <p:cNvPr id="266" name="Google Shape;266;p26"/>
          <p:cNvSpPr txBox="1"/>
          <p:nvPr/>
        </p:nvSpPr>
        <p:spPr>
          <a:xfrm>
            <a:off x="478875" y="3326175"/>
            <a:ext cx="3837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Process</a:t>
            </a:r>
            <a:r>
              <a:rPr lang="en-GB" sz="1000">
                <a:latin typeface="Lato"/>
                <a:ea typeface="Lato"/>
                <a:cs typeface="Lato"/>
                <a:sym typeface="Lato"/>
              </a:rPr>
              <a:t>, actions and results are very well documented</a:t>
            </a:r>
            <a:endParaRPr/>
          </a:p>
        </p:txBody>
      </p:sp>
      <p:sp>
        <p:nvSpPr>
          <p:cNvPr id="267" name="Google Shape;267;p26"/>
          <p:cNvSpPr txBox="1"/>
          <p:nvPr/>
        </p:nvSpPr>
        <p:spPr>
          <a:xfrm>
            <a:off x="478875" y="3587475"/>
            <a:ext cx="3891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 Working software over comprehensive documentation</a:t>
            </a:r>
            <a:endParaRPr/>
          </a:p>
        </p:txBody>
      </p:sp>
      <p:sp>
        <p:nvSpPr>
          <p:cNvPr id="268" name="Google Shape;268;p26"/>
          <p:cNvSpPr txBox="1"/>
          <p:nvPr/>
        </p:nvSpPr>
        <p:spPr>
          <a:xfrm>
            <a:off x="478875" y="3848775"/>
            <a:ext cx="39465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Individual and team interactions over process and tools</a:t>
            </a:r>
            <a:endParaRPr sz="1000">
              <a:latin typeface="Lato"/>
              <a:ea typeface="Lato"/>
              <a:cs typeface="Lato"/>
              <a:sym typeface="Lato"/>
            </a:endParaRPr>
          </a:p>
        </p:txBody>
      </p:sp>
      <p:sp>
        <p:nvSpPr>
          <p:cNvPr id="269" name="Google Shape;269;p26"/>
          <p:cNvSpPr txBox="1"/>
          <p:nvPr/>
        </p:nvSpPr>
        <p:spPr>
          <a:xfrm>
            <a:off x="478880" y="411008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Responding to change over following a plan</a:t>
            </a:r>
            <a:endParaRPr/>
          </a:p>
        </p:txBody>
      </p:sp>
      <p:pic>
        <p:nvPicPr>
          <p:cNvPr id="270" name="Google Shape;270;p26"/>
          <p:cNvPicPr preferRelativeResize="0"/>
          <p:nvPr/>
        </p:nvPicPr>
        <p:blipFill>
          <a:blip r:embed="rId3">
            <a:alphaModFix/>
          </a:blip>
          <a:stretch>
            <a:fillRect/>
          </a:stretch>
        </p:blipFill>
        <p:spPr>
          <a:xfrm>
            <a:off x="4252600" y="1941088"/>
            <a:ext cx="4728276" cy="25088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